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79" r:id="rId1"/>
  </p:sldMasterIdLst>
  <p:notesMasterIdLst>
    <p:notesMasterId r:id="rId28"/>
  </p:notesMasterIdLst>
  <p:sldIdLst>
    <p:sldId id="256" r:id="rId2"/>
    <p:sldId id="374" r:id="rId3"/>
    <p:sldId id="375" r:id="rId4"/>
    <p:sldId id="368" r:id="rId5"/>
    <p:sldId id="282" r:id="rId6"/>
    <p:sldId id="338" r:id="rId7"/>
    <p:sldId id="302" r:id="rId8"/>
    <p:sldId id="303" r:id="rId9"/>
    <p:sldId id="339" r:id="rId10"/>
    <p:sldId id="341" r:id="rId11"/>
    <p:sldId id="283" r:id="rId12"/>
    <p:sldId id="286" r:id="rId13"/>
    <p:sldId id="304" r:id="rId14"/>
    <p:sldId id="305" r:id="rId15"/>
    <p:sldId id="306" r:id="rId16"/>
    <p:sldId id="307" r:id="rId17"/>
    <p:sldId id="372" r:id="rId18"/>
    <p:sldId id="355" r:id="rId19"/>
    <p:sldId id="340" r:id="rId20"/>
    <p:sldId id="364" r:id="rId21"/>
    <p:sldId id="356" r:id="rId22"/>
    <p:sldId id="363" r:id="rId23"/>
    <p:sldId id="309" r:id="rId24"/>
    <p:sldId id="311" r:id="rId25"/>
    <p:sldId id="377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1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86" autoAdjust="0"/>
    <p:restoredTop sz="68494" autoAdjust="0"/>
  </p:normalViewPr>
  <p:slideViewPr>
    <p:cSldViewPr snapToGrid="0" snapToObjects="1">
      <p:cViewPr varScale="1">
        <p:scale>
          <a:sx n="44" d="100"/>
          <a:sy n="44" d="100"/>
        </p:scale>
        <p:origin x="110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F83D2-95EF-AC4A-B649-679F64BFDBB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35B719F-DF99-CB42-B30E-00C0F26B980B}">
      <dgm:prSet custT="1"/>
      <dgm:spPr/>
      <dgm:t>
        <a:bodyPr/>
        <a:lstStyle/>
        <a:p>
          <a:r>
            <a:rPr lang="uk-UA" sz="2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Ознаки того, що дитині достатньо грудного молока:</a:t>
          </a:r>
          <a:b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F1D192-97A9-5A4F-9C33-7D67DD77B35F}" type="parTrans" cxnId="{39B27124-7C50-0243-BA42-D0BC3916AE93}">
      <dgm:prSet/>
      <dgm:spPr/>
      <dgm:t>
        <a:bodyPr/>
        <a:lstStyle/>
        <a:p>
          <a:endParaRPr lang="ru-RU"/>
        </a:p>
      </dgm:t>
    </dgm:pt>
    <dgm:pt modelId="{AF774FDB-430F-A34B-BF46-FC8F6E0EB917}" type="sibTrans" cxnId="{39B27124-7C50-0243-BA42-D0BC3916AE93}">
      <dgm:prSet/>
      <dgm:spPr/>
      <dgm:t>
        <a:bodyPr/>
        <a:lstStyle/>
        <a:p>
          <a:endParaRPr lang="ru-RU"/>
        </a:p>
      </dgm:t>
    </dgm:pt>
    <dgm:pt modelId="{92C3C1B3-D694-C94C-A7DC-F90C07B3E6B5}" type="pres">
      <dgm:prSet presAssocID="{E8FF83D2-95EF-AC4A-B649-679F64BFDBBA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A7027A03-55A5-3348-B0CC-CBAEDA2E0900}" type="pres">
      <dgm:prSet presAssocID="{035B719F-DF99-CB42-B30E-00C0F26B980B}" presName="horFlow" presStyleCnt="0"/>
      <dgm:spPr/>
    </dgm:pt>
    <dgm:pt modelId="{45CC412A-FCF6-9549-A7B3-E5D9EB2ACC73}" type="pres">
      <dgm:prSet presAssocID="{035B719F-DF99-CB42-B30E-00C0F26B980B}" presName="bigChev" presStyleLbl="node1" presStyleIdx="0" presStyleCnt="1" custLinFactNeighborX="3885" custLinFactNeighborY="-16921"/>
      <dgm:spPr/>
    </dgm:pt>
  </dgm:ptLst>
  <dgm:cxnLst>
    <dgm:cxn modelId="{39B27124-7C50-0243-BA42-D0BC3916AE93}" srcId="{E8FF83D2-95EF-AC4A-B649-679F64BFDBBA}" destId="{035B719F-DF99-CB42-B30E-00C0F26B980B}" srcOrd="0" destOrd="0" parTransId="{4BF1D192-97A9-5A4F-9C33-7D67DD77B35F}" sibTransId="{AF774FDB-430F-A34B-BF46-FC8F6E0EB917}"/>
    <dgm:cxn modelId="{0E3B5960-CD37-9243-9C87-A6FD5B32EDA3}" type="presOf" srcId="{E8FF83D2-95EF-AC4A-B649-679F64BFDBBA}" destId="{92C3C1B3-D694-C94C-A7DC-F90C07B3E6B5}" srcOrd="0" destOrd="0" presId="urn:microsoft.com/office/officeart/2005/8/layout/lProcess3"/>
    <dgm:cxn modelId="{C3CC5945-C6D2-8245-AFB9-D709F2CB0CD8}" type="presOf" srcId="{035B719F-DF99-CB42-B30E-00C0F26B980B}" destId="{45CC412A-FCF6-9549-A7B3-E5D9EB2ACC73}" srcOrd="0" destOrd="0" presId="urn:microsoft.com/office/officeart/2005/8/layout/lProcess3"/>
    <dgm:cxn modelId="{11708D69-986A-1040-9E86-BE626B1E1453}" type="presParOf" srcId="{92C3C1B3-D694-C94C-A7DC-F90C07B3E6B5}" destId="{A7027A03-55A5-3348-B0CC-CBAEDA2E0900}" srcOrd="0" destOrd="0" presId="urn:microsoft.com/office/officeart/2005/8/layout/lProcess3"/>
    <dgm:cxn modelId="{6ED59C67-B1A2-F84E-A73F-18BE517C23AB}" type="presParOf" srcId="{A7027A03-55A5-3348-B0CC-CBAEDA2E0900}" destId="{45CC412A-FCF6-9549-A7B3-E5D9EB2ACC7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717DB9-CF6E-1F41-AC5C-EFA09099598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2477E19-25F1-5A45-A4FC-FDC0550A0BB9}">
      <dgm:prSet custT="1"/>
      <dgm:spPr/>
      <dgm:t>
        <a:bodyPr/>
        <a:lstStyle/>
        <a:p>
          <a:r>
            <a:rPr lang="ru-UA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Вирогідні ознаки, що дитина отримує «мало» молока</a:t>
          </a:r>
          <a:endParaRPr lang="ru-UA" sz="3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534957-F579-8048-ADF2-B0A93337D028}" type="parTrans" cxnId="{8FF8020D-8DE4-CB46-BD02-30242E8BA874}">
      <dgm:prSet/>
      <dgm:spPr/>
      <dgm:t>
        <a:bodyPr/>
        <a:lstStyle/>
        <a:p>
          <a:endParaRPr lang="ru-RU"/>
        </a:p>
      </dgm:t>
    </dgm:pt>
    <dgm:pt modelId="{A674E4FA-D35D-2343-90C3-A9CE659A679F}" type="sibTrans" cxnId="{8FF8020D-8DE4-CB46-BD02-30242E8BA874}">
      <dgm:prSet/>
      <dgm:spPr/>
      <dgm:t>
        <a:bodyPr/>
        <a:lstStyle/>
        <a:p>
          <a:endParaRPr lang="ru-RU"/>
        </a:p>
      </dgm:t>
    </dgm:pt>
    <dgm:pt modelId="{23F2A685-479D-C24F-956E-20A9E7548806}" type="pres">
      <dgm:prSet presAssocID="{7D717DB9-CF6E-1F41-AC5C-EFA090995983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1C676D5D-F5F7-394A-B8DF-F836570D9EA0}" type="pres">
      <dgm:prSet presAssocID="{D2477E19-25F1-5A45-A4FC-FDC0550A0BB9}" presName="horFlow" presStyleCnt="0"/>
      <dgm:spPr/>
    </dgm:pt>
    <dgm:pt modelId="{01FF633A-E52B-BB4B-954B-3CC77309959A}" type="pres">
      <dgm:prSet presAssocID="{D2477E19-25F1-5A45-A4FC-FDC0550A0BB9}" presName="bigChev" presStyleLbl="node1" presStyleIdx="0" presStyleCnt="1"/>
      <dgm:spPr/>
    </dgm:pt>
  </dgm:ptLst>
  <dgm:cxnLst>
    <dgm:cxn modelId="{8FF8020D-8DE4-CB46-BD02-30242E8BA874}" srcId="{7D717DB9-CF6E-1F41-AC5C-EFA090995983}" destId="{D2477E19-25F1-5A45-A4FC-FDC0550A0BB9}" srcOrd="0" destOrd="0" parTransId="{AB534957-F579-8048-ADF2-B0A93337D028}" sibTransId="{A674E4FA-D35D-2343-90C3-A9CE659A679F}"/>
    <dgm:cxn modelId="{BD293163-8EA1-7F44-8A75-B545BEBAF606}" type="presOf" srcId="{7D717DB9-CF6E-1F41-AC5C-EFA090995983}" destId="{23F2A685-479D-C24F-956E-20A9E7548806}" srcOrd="0" destOrd="0" presId="urn:microsoft.com/office/officeart/2005/8/layout/lProcess3"/>
    <dgm:cxn modelId="{B47D7371-5B2F-0647-8CC7-D9DD6A4196FC}" type="presOf" srcId="{D2477E19-25F1-5A45-A4FC-FDC0550A0BB9}" destId="{01FF633A-E52B-BB4B-954B-3CC77309959A}" srcOrd="0" destOrd="0" presId="urn:microsoft.com/office/officeart/2005/8/layout/lProcess3"/>
    <dgm:cxn modelId="{5028A1D1-7852-7F4B-ABE7-23E810DD53B5}" type="presParOf" srcId="{23F2A685-479D-C24F-956E-20A9E7548806}" destId="{1C676D5D-F5F7-394A-B8DF-F836570D9EA0}" srcOrd="0" destOrd="0" presId="urn:microsoft.com/office/officeart/2005/8/layout/lProcess3"/>
    <dgm:cxn modelId="{16469AA8-B62C-A040-84E1-C04B0F56FAD4}" type="presParOf" srcId="{1C676D5D-F5F7-394A-B8DF-F836570D9EA0}" destId="{01FF633A-E52B-BB4B-954B-3CC77309959A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CEB819-F138-3E4B-83AD-6BD84ECF6193}" type="doc">
      <dgm:prSet loTypeId="urn:microsoft.com/office/officeart/2005/8/layout/vList2" loCatId="list" qsTypeId="urn:microsoft.com/office/officeart/2005/8/quickstyle/3d6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D47C33B7-E602-2E41-AF87-C068EACFBDA1}">
      <dgm:prSet custT="1"/>
      <dgm:spPr/>
      <dgm:t>
        <a:bodyPr anchor="ctr" anchorCtr="1"/>
        <a:lstStyle/>
        <a:p>
          <a:r>
            <a:rPr lang="uk-UA" sz="3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Переваги ГВ</a:t>
          </a:r>
          <a:endParaRPr lang="ru-UA" sz="36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F2CA8C-386F-2142-8F8A-3EE62C521BE6}" type="parTrans" cxnId="{A3419B45-8352-F94E-A861-AA2E36BCA442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E6A741AD-241A-1748-B586-FE073A515E99}" type="sibTrans" cxnId="{A3419B45-8352-F94E-A861-AA2E36BCA442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9B3EE92C-5BFC-8548-872C-890C7A2F7B5C}">
      <dgm:prSet custT="1"/>
      <dgm:spPr/>
      <dgm:t>
        <a:bodyPr anchor="ctr" anchorCtr="1"/>
        <a:lstStyle/>
        <a:p>
          <a:r>
            <a:rPr lang="uk-UA" sz="3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Налаштованність мами/батька</a:t>
          </a:r>
          <a:endParaRPr lang="ru-UA" sz="3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B18F56-A8AB-D848-8234-A68DCE97C727}" type="parTrans" cxnId="{84EE9BE6-36B9-E84F-A720-64179D42D4AB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C194C3C2-12D9-B946-A684-CFF5C7A38299}" type="sibTrans" cxnId="{84EE9BE6-36B9-E84F-A720-64179D42D4AB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8A04A492-5AB5-334E-ADE6-2CCF6DDFC155}">
      <dgm:prSet custT="1"/>
      <dgm:spPr/>
      <dgm:t>
        <a:bodyPr anchor="ctr" anchorCtr="1"/>
        <a:lstStyle/>
        <a:p>
          <a:r>
            <a:rPr lang="uk-UA" sz="3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Початок ГВ</a:t>
          </a:r>
          <a:endParaRPr lang="ru-UA" sz="3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8ECC32-0E1D-C040-9989-32916EB37DA4}" type="parTrans" cxnId="{B4CD3220-A464-4B4A-BF46-C16C79F5A382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75502EAA-F5DF-DF4E-B3D2-86033A3D4F45}" type="sibTrans" cxnId="{B4CD3220-A464-4B4A-BF46-C16C79F5A382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DE4125C9-45F4-6643-9793-1AB6888C3912}">
      <dgm:prSet custT="1"/>
      <dgm:spPr/>
      <dgm:t>
        <a:bodyPr anchor="ctr" anchorCtr="1"/>
        <a:lstStyle/>
        <a:p>
          <a:r>
            <a:rPr lang="uk-UA" sz="3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Кількість годувань+інтервал</a:t>
          </a:r>
          <a:endParaRPr lang="ru-UA" sz="3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AFEEDA-43D1-AC4E-A946-822FC1B87258}" type="parTrans" cxnId="{986948B0-A303-B148-B9AD-BC3836272A88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F13D9F3D-A261-6D4B-B7B7-87CDE84E1920}" type="sibTrans" cxnId="{986948B0-A303-B148-B9AD-BC3836272A88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21B44498-2BF5-0241-A1F7-3F311E35FFA3}">
      <dgm:prSet custT="1"/>
      <dgm:spPr/>
      <dgm:t>
        <a:bodyPr anchor="ctr" anchorCtr="1"/>
        <a:lstStyle/>
        <a:p>
          <a:r>
            <a:rPr lang="uk-UA" sz="3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Дієта (харчування) мами+ліки</a:t>
          </a:r>
          <a:endParaRPr lang="ru-UA" sz="3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1BC3DE-C68C-384A-9FC0-AFB0AA828564}" type="parTrans" cxnId="{AB7F1013-118F-B04D-BA68-CC4093C7FC40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3F3B85AB-E7CB-DF4E-8AC2-1BBF808299A1}" type="sibTrans" cxnId="{AB7F1013-118F-B04D-BA68-CC4093C7FC40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2236CE81-A489-6B4E-B0C1-272CABA854A4}">
      <dgm:prSet custT="1"/>
      <dgm:spPr/>
      <dgm:t>
        <a:bodyPr anchor="ctr" anchorCtr="1"/>
        <a:lstStyle/>
        <a:p>
          <a:r>
            <a:rPr lang="uk-UA" sz="3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Годування вночі</a:t>
          </a:r>
          <a:endParaRPr lang="ru-UA" sz="3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FD375D-AB62-1947-8049-12D47C2993C5}" type="parTrans" cxnId="{E734FA99-A745-DB44-BEC4-CE3291998EA9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ABD70759-30B9-C64D-B97F-D05684D6D09F}" type="sibTrans" cxnId="{E734FA99-A745-DB44-BEC4-CE3291998EA9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CC38C844-F547-E84F-BAD3-2C811713687B}">
      <dgm:prSet custT="1"/>
      <dgm:spPr/>
      <dgm:t>
        <a:bodyPr anchor="ctr" anchorCtr="1"/>
        <a:lstStyle/>
        <a:p>
          <a:r>
            <a:rPr lang="uk-UA" sz="2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Сціджування (перше молоко, «мало молока»)</a:t>
          </a:r>
          <a:endParaRPr lang="ru-UA" sz="28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B9008F-42D8-4541-AFEA-8AE25543BAE5}" type="parTrans" cxnId="{315BEEB1-12EF-4643-B937-FEE9C2A356D4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6FB7C0F1-6B36-B24C-B62C-E5021BED3C64}" type="sibTrans" cxnId="{315BEEB1-12EF-4643-B937-FEE9C2A356D4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BC5F5C7D-33B9-AC4E-9910-636ADE6D5CEE}">
      <dgm:prSet custT="1"/>
      <dgm:spPr/>
      <dgm:t>
        <a:bodyPr anchor="ctr" anchorCtr="1"/>
        <a:lstStyle/>
        <a:p>
          <a:r>
            <a:rPr lang="uk-UA" sz="2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Правильне?    (яке?)                Прикладання</a:t>
          </a:r>
          <a:endParaRPr lang="ru-UA" sz="28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0701D9-9B3E-7949-AADE-798A7FC37CEB}" type="parTrans" cxnId="{5F23CD89-1AF2-6B4F-869F-A742DFADA136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4BD8A453-C86C-B347-B9BC-E06ABCB8EC35}" type="sibTrans" cxnId="{5F23CD89-1AF2-6B4F-869F-A742DFADA136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89DE392D-4191-FC43-8875-7C8AE1F33CAD}">
      <dgm:prSet custT="1"/>
      <dgm:spPr/>
      <dgm:t>
        <a:bodyPr anchor="ctr" anchorCtr="1"/>
        <a:lstStyle/>
        <a:p>
          <a:r>
            <a:rPr lang="uk-UA" sz="2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Техніка прикладання</a:t>
          </a:r>
          <a:endParaRPr lang="ru-UA" sz="28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08DF0E-9E2B-D647-BD52-14D5092E0A17}" type="parTrans" cxnId="{AC414F58-8F85-A54A-A7A7-9E5FFCA88027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ACAF5BA6-E338-E249-904F-888774280DC6}" type="sibTrans" cxnId="{AC414F58-8F85-A54A-A7A7-9E5FFCA88027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22D9228B-52A9-0040-90A0-F7DB9FAFFEE5}">
      <dgm:prSet custT="1"/>
      <dgm:spPr/>
      <dgm:t>
        <a:bodyPr anchor="ctr" anchorCtr="1"/>
        <a:lstStyle/>
        <a:p>
          <a:r>
            <a:rPr lang="uk-UA" sz="2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Пози для годування +положення мами</a:t>
          </a:r>
          <a:endParaRPr lang="ru-UA" sz="28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1CBB8F-B9E5-4D4B-A962-721AFF103B06}" type="parTrans" cxnId="{F63E5C9B-BAC1-324C-BA8B-0868F0FEC5C0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7534EE27-7A42-3A49-808B-F1DEC30B7C50}" type="sibTrans" cxnId="{F63E5C9B-BAC1-324C-BA8B-0868F0FEC5C0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4BEA7CC6-E90E-1744-B87F-323B18CDB608}">
      <dgm:prSet custT="1"/>
      <dgm:spPr/>
      <dgm:t>
        <a:bodyPr anchor="ctr" anchorCtr="1"/>
        <a:lstStyle/>
        <a:p>
          <a:r>
            <a:rPr lang="uk-UA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Гігієна молочної залози</a:t>
          </a:r>
          <a:endParaRPr lang="ru-UA" sz="24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B7ADCD-3777-8B4A-BE52-EA3586B691C7}" type="parTrans" cxnId="{E56FD1A3-33E0-8E42-BA79-4FCF2903A258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2A052B96-67CD-E741-89D5-FBA5292CA412}" type="sibTrans" cxnId="{E56FD1A3-33E0-8E42-BA79-4FCF2903A258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89CD8D93-5819-CE45-9E3D-A8C4CC975610}">
      <dgm:prSet custT="1"/>
      <dgm:spPr/>
      <dgm:t>
        <a:bodyPr anchor="ctr" anchorCtr="1"/>
        <a:lstStyle/>
        <a:p>
          <a:r>
            <a:rPr lang="uk-UA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Жирність молока</a:t>
          </a:r>
          <a:endParaRPr lang="ru-UA" sz="24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398AE9-6911-D242-9585-85FBF78AE5C4}" type="parTrans" cxnId="{1BDFE7E0-A3D6-614B-9B4F-832DE1E4A0E6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B5BEE389-02C6-0F4D-82F0-52A8D680C01A}" type="sibTrans" cxnId="{1BDFE7E0-A3D6-614B-9B4F-832DE1E4A0E6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A0D1BD88-853E-EF41-8281-AEC8447D2D30}">
      <dgm:prSet custT="1"/>
      <dgm:spPr/>
      <dgm:t>
        <a:bodyPr anchor="ctr" anchorCtr="1"/>
        <a:lstStyle/>
        <a:p>
          <a:r>
            <a:rPr lang="uk-UA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Лактаційні кризи </a:t>
          </a:r>
          <a:endParaRPr lang="ru-UA" sz="24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5DDDBF-57E6-B94D-AA68-D3EFB56B5A5A}" type="parTrans" cxnId="{0F2A05B0-72B9-8B48-BCE4-F208F941C6DD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95CFDC5A-D001-9842-A6E6-81C1D9A81A55}" type="sibTrans" cxnId="{0F2A05B0-72B9-8B48-BCE4-F208F941C6DD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3EB24562-3DA6-244D-A122-6F509EB2039A}">
      <dgm:prSet custT="1"/>
      <dgm:spPr/>
      <dgm:t>
        <a:bodyPr anchor="ctr" anchorCtr="1"/>
        <a:lstStyle/>
        <a:p>
          <a:r>
            <a:rPr lang="uk-UA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Червоні прапорці для мами</a:t>
          </a:r>
          <a:endParaRPr lang="ru-UA" sz="24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41BDE9-6B3D-C74A-B79E-4042452B8D19}" type="parTrans" cxnId="{5FECED13-D1BB-C547-95A0-4AAB00467E2B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3DC3CEAC-D3A7-AD48-9D49-DDB9EBDEAE0E}" type="sibTrans" cxnId="{5FECED13-D1BB-C547-95A0-4AAB00467E2B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DC4D8849-2ECF-4142-BFC7-FD3EF94D0FD9}">
      <dgm:prSet custT="1"/>
      <dgm:spPr/>
      <dgm:t>
        <a:bodyPr anchor="ctr" anchorCtr="1"/>
        <a:lstStyle/>
        <a:p>
          <a:r>
            <a:rPr lang="uk-UA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Накладки, дурники, пляшечки </a:t>
          </a:r>
          <a:endParaRPr lang="ru-UA" sz="24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0A0C38-EBC6-D248-91CB-30A1E492BBBE}" type="parTrans" cxnId="{3AB7E28F-E038-D84F-BEE9-1AAE06144095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0B6C77AE-F8F9-EC41-9993-A48BA3C27084}" type="sibTrans" cxnId="{3AB7E28F-E038-D84F-BEE9-1AAE06144095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3E8CB16E-B7F1-1449-82C1-66E2FD45AD72}">
      <dgm:prSet custT="1"/>
      <dgm:spPr/>
      <dgm:t>
        <a:bodyPr anchor="ctr" anchorCtr="1"/>
        <a:lstStyle/>
        <a:p>
          <a:r>
            <a:rPr lang="uk-UA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Значення ГВ для дитини</a:t>
          </a:r>
          <a:endParaRPr lang="ru-UA" sz="24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0EB796-8B24-D945-8A35-348D6D03C2EC}" type="parTrans" cxnId="{65A76A54-082D-EB4A-9B96-E5E1235911A7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E6C9AB15-C1DA-5141-94A3-99D0D72939E4}" type="sibTrans" cxnId="{65A76A54-082D-EB4A-9B96-E5E1235911A7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</a:endParaRPr>
        </a:p>
      </dgm:t>
    </dgm:pt>
    <dgm:pt modelId="{FD9EA429-AD69-C745-8C0F-F5D55AE287AB}" type="pres">
      <dgm:prSet presAssocID="{67CEB819-F138-3E4B-83AD-6BD84ECF6193}" presName="linear" presStyleCnt="0">
        <dgm:presLayoutVars>
          <dgm:animLvl val="lvl"/>
          <dgm:resizeHandles val="exact"/>
        </dgm:presLayoutVars>
      </dgm:prSet>
      <dgm:spPr/>
    </dgm:pt>
    <dgm:pt modelId="{1DCFF0BC-4759-5C44-AF77-1A4DB63E6B55}" type="pres">
      <dgm:prSet presAssocID="{D47C33B7-E602-2E41-AF87-C068EACFBDA1}" presName="parentText" presStyleLbl="node1" presStyleIdx="0" presStyleCnt="16" custLinFactNeighborX="20599" custLinFactNeighborY="65561">
        <dgm:presLayoutVars>
          <dgm:chMax val="0"/>
          <dgm:bulletEnabled val="1"/>
        </dgm:presLayoutVars>
      </dgm:prSet>
      <dgm:spPr/>
    </dgm:pt>
    <dgm:pt modelId="{52C3F5F9-12A5-E44C-9739-6AC1EA7C4909}" type="pres">
      <dgm:prSet presAssocID="{E6A741AD-241A-1748-B586-FE073A515E99}" presName="spacer" presStyleCnt="0"/>
      <dgm:spPr/>
    </dgm:pt>
    <dgm:pt modelId="{5E9D9636-2F8D-C440-860F-07AC2EA5BACB}" type="pres">
      <dgm:prSet presAssocID="{9B3EE92C-5BFC-8548-872C-890C7A2F7B5C}" presName="parentText" presStyleLbl="node1" presStyleIdx="1" presStyleCnt="16" custLinFactNeighborX="20599" custLinFactNeighborY="65561">
        <dgm:presLayoutVars>
          <dgm:chMax val="0"/>
          <dgm:bulletEnabled val="1"/>
        </dgm:presLayoutVars>
      </dgm:prSet>
      <dgm:spPr/>
    </dgm:pt>
    <dgm:pt modelId="{27CFBCC7-960F-5040-9D7D-1C63FC5DAED0}" type="pres">
      <dgm:prSet presAssocID="{C194C3C2-12D9-B946-A684-CFF5C7A38299}" presName="spacer" presStyleCnt="0"/>
      <dgm:spPr/>
    </dgm:pt>
    <dgm:pt modelId="{7926DF99-DF49-454D-A0A7-56A3C2C3C446}" type="pres">
      <dgm:prSet presAssocID="{8A04A492-5AB5-334E-ADE6-2CCF6DDFC155}" presName="parentText" presStyleLbl="node1" presStyleIdx="2" presStyleCnt="16" custLinFactNeighborX="20599" custLinFactNeighborY="65561">
        <dgm:presLayoutVars>
          <dgm:chMax val="0"/>
          <dgm:bulletEnabled val="1"/>
        </dgm:presLayoutVars>
      </dgm:prSet>
      <dgm:spPr/>
    </dgm:pt>
    <dgm:pt modelId="{4F2D3858-E706-F84B-B299-EDB7EDA66706}" type="pres">
      <dgm:prSet presAssocID="{75502EAA-F5DF-DF4E-B3D2-86033A3D4F45}" presName="spacer" presStyleCnt="0"/>
      <dgm:spPr/>
    </dgm:pt>
    <dgm:pt modelId="{7928FCF6-940E-AB46-A883-A03B0A81315D}" type="pres">
      <dgm:prSet presAssocID="{DE4125C9-45F4-6643-9793-1AB6888C3912}" presName="parentText" presStyleLbl="node1" presStyleIdx="3" presStyleCnt="16" custLinFactNeighborX="20599" custLinFactNeighborY="65561">
        <dgm:presLayoutVars>
          <dgm:chMax val="0"/>
          <dgm:bulletEnabled val="1"/>
        </dgm:presLayoutVars>
      </dgm:prSet>
      <dgm:spPr/>
    </dgm:pt>
    <dgm:pt modelId="{ED61A4E1-E5A4-2047-9AF2-0FC8F169CCD0}" type="pres">
      <dgm:prSet presAssocID="{F13D9F3D-A261-6D4B-B7B7-87CDE84E1920}" presName="spacer" presStyleCnt="0"/>
      <dgm:spPr/>
    </dgm:pt>
    <dgm:pt modelId="{0F38AA8C-ACE4-DF43-9B26-F9CC6EFAFF0C}" type="pres">
      <dgm:prSet presAssocID="{21B44498-2BF5-0241-A1F7-3F311E35FFA3}" presName="parentText" presStyleLbl="node1" presStyleIdx="4" presStyleCnt="16" custLinFactNeighborX="20599" custLinFactNeighborY="65561">
        <dgm:presLayoutVars>
          <dgm:chMax val="0"/>
          <dgm:bulletEnabled val="1"/>
        </dgm:presLayoutVars>
      </dgm:prSet>
      <dgm:spPr/>
    </dgm:pt>
    <dgm:pt modelId="{ADD025BC-1C80-F846-BC21-B27574B0A3B4}" type="pres">
      <dgm:prSet presAssocID="{3F3B85AB-E7CB-DF4E-8AC2-1BBF808299A1}" presName="spacer" presStyleCnt="0"/>
      <dgm:spPr/>
    </dgm:pt>
    <dgm:pt modelId="{E55126A8-30C4-DC48-91D8-ED4B42A05830}" type="pres">
      <dgm:prSet presAssocID="{2236CE81-A489-6B4E-B0C1-272CABA854A4}" presName="parentText" presStyleLbl="node1" presStyleIdx="5" presStyleCnt="16" custLinFactNeighborX="20599" custLinFactNeighborY="65561">
        <dgm:presLayoutVars>
          <dgm:chMax val="0"/>
          <dgm:bulletEnabled val="1"/>
        </dgm:presLayoutVars>
      </dgm:prSet>
      <dgm:spPr/>
    </dgm:pt>
    <dgm:pt modelId="{115D1229-C287-4C42-82A9-6547873F3DFA}" type="pres">
      <dgm:prSet presAssocID="{ABD70759-30B9-C64D-B97F-D05684D6D09F}" presName="spacer" presStyleCnt="0"/>
      <dgm:spPr/>
    </dgm:pt>
    <dgm:pt modelId="{C3FC6056-2F10-3947-B13B-7381F3D99C3D}" type="pres">
      <dgm:prSet presAssocID="{CC38C844-F547-E84F-BAD3-2C811713687B}" presName="parentText" presStyleLbl="node1" presStyleIdx="6" presStyleCnt="16" custLinFactNeighborX="20599" custLinFactNeighborY="65561">
        <dgm:presLayoutVars>
          <dgm:chMax val="0"/>
          <dgm:bulletEnabled val="1"/>
        </dgm:presLayoutVars>
      </dgm:prSet>
      <dgm:spPr/>
    </dgm:pt>
    <dgm:pt modelId="{10A68163-57DA-2047-B857-DD1B96A361CD}" type="pres">
      <dgm:prSet presAssocID="{6FB7C0F1-6B36-B24C-B62C-E5021BED3C64}" presName="spacer" presStyleCnt="0"/>
      <dgm:spPr/>
    </dgm:pt>
    <dgm:pt modelId="{B685C5B3-475C-8D46-BD68-88307F738A43}" type="pres">
      <dgm:prSet presAssocID="{BC5F5C7D-33B9-AC4E-9910-636ADE6D5CEE}" presName="parentText" presStyleLbl="node1" presStyleIdx="7" presStyleCnt="16" custLinFactNeighborX="20599" custLinFactNeighborY="65561">
        <dgm:presLayoutVars>
          <dgm:chMax val="0"/>
          <dgm:bulletEnabled val="1"/>
        </dgm:presLayoutVars>
      </dgm:prSet>
      <dgm:spPr/>
    </dgm:pt>
    <dgm:pt modelId="{FD71B3DE-EE5C-C64A-9844-2FCAB18C400F}" type="pres">
      <dgm:prSet presAssocID="{4BD8A453-C86C-B347-B9BC-E06ABCB8EC35}" presName="spacer" presStyleCnt="0"/>
      <dgm:spPr/>
    </dgm:pt>
    <dgm:pt modelId="{8F26AF5B-B6D0-1945-BFAF-E5EEA159B6DB}" type="pres">
      <dgm:prSet presAssocID="{89DE392D-4191-FC43-8875-7C8AE1F33CAD}" presName="parentText" presStyleLbl="node1" presStyleIdx="8" presStyleCnt="16" custLinFactNeighborX="20599" custLinFactNeighborY="65561">
        <dgm:presLayoutVars>
          <dgm:chMax val="0"/>
          <dgm:bulletEnabled val="1"/>
        </dgm:presLayoutVars>
      </dgm:prSet>
      <dgm:spPr/>
    </dgm:pt>
    <dgm:pt modelId="{849E14E5-E9B9-EB4D-B066-3F4BBECEACF4}" type="pres">
      <dgm:prSet presAssocID="{ACAF5BA6-E338-E249-904F-888774280DC6}" presName="spacer" presStyleCnt="0"/>
      <dgm:spPr/>
    </dgm:pt>
    <dgm:pt modelId="{9D35CC70-D50B-624D-9A67-25602AA75085}" type="pres">
      <dgm:prSet presAssocID="{22D9228B-52A9-0040-90A0-F7DB9FAFFEE5}" presName="parentText" presStyleLbl="node1" presStyleIdx="9" presStyleCnt="16" custLinFactNeighborX="20599" custLinFactNeighborY="65561">
        <dgm:presLayoutVars>
          <dgm:chMax val="0"/>
          <dgm:bulletEnabled val="1"/>
        </dgm:presLayoutVars>
      </dgm:prSet>
      <dgm:spPr/>
    </dgm:pt>
    <dgm:pt modelId="{352D4796-72E3-A942-A744-A5EE0A29C383}" type="pres">
      <dgm:prSet presAssocID="{7534EE27-7A42-3A49-808B-F1DEC30B7C50}" presName="spacer" presStyleCnt="0"/>
      <dgm:spPr/>
    </dgm:pt>
    <dgm:pt modelId="{F6A15431-D118-3D42-9C7A-0448A19A9B9C}" type="pres">
      <dgm:prSet presAssocID="{4BEA7CC6-E90E-1744-B87F-323B18CDB608}" presName="parentText" presStyleLbl="node1" presStyleIdx="10" presStyleCnt="16" custLinFactNeighborX="20599" custLinFactNeighborY="65561">
        <dgm:presLayoutVars>
          <dgm:chMax val="0"/>
          <dgm:bulletEnabled val="1"/>
        </dgm:presLayoutVars>
      </dgm:prSet>
      <dgm:spPr/>
    </dgm:pt>
    <dgm:pt modelId="{D97C8943-5FA7-4C47-BAB1-1E521A5D468A}" type="pres">
      <dgm:prSet presAssocID="{2A052B96-67CD-E741-89D5-FBA5292CA412}" presName="spacer" presStyleCnt="0"/>
      <dgm:spPr/>
    </dgm:pt>
    <dgm:pt modelId="{07CCFCB5-D3E0-2F48-B802-408E0AC600DD}" type="pres">
      <dgm:prSet presAssocID="{89CD8D93-5819-CE45-9E3D-A8C4CC975610}" presName="parentText" presStyleLbl="node1" presStyleIdx="11" presStyleCnt="16" custLinFactNeighborX="20599" custLinFactNeighborY="65561">
        <dgm:presLayoutVars>
          <dgm:chMax val="0"/>
          <dgm:bulletEnabled val="1"/>
        </dgm:presLayoutVars>
      </dgm:prSet>
      <dgm:spPr/>
    </dgm:pt>
    <dgm:pt modelId="{16BA84A0-175C-D24D-9C48-29928B2D92C2}" type="pres">
      <dgm:prSet presAssocID="{B5BEE389-02C6-0F4D-82F0-52A8D680C01A}" presName="spacer" presStyleCnt="0"/>
      <dgm:spPr/>
    </dgm:pt>
    <dgm:pt modelId="{D5FCCCB7-BF43-B845-869F-95F51B2D07D6}" type="pres">
      <dgm:prSet presAssocID="{A0D1BD88-853E-EF41-8281-AEC8447D2D30}" presName="parentText" presStyleLbl="node1" presStyleIdx="12" presStyleCnt="16" custLinFactNeighborX="20599" custLinFactNeighborY="65561">
        <dgm:presLayoutVars>
          <dgm:chMax val="0"/>
          <dgm:bulletEnabled val="1"/>
        </dgm:presLayoutVars>
      </dgm:prSet>
      <dgm:spPr/>
    </dgm:pt>
    <dgm:pt modelId="{74228E7F-9103-F442-8A17-83E24FD4758D}" type="pres">
      <dgm:prSet presAssocID="{95CFDC5A-D001-9842-A6E6-81C1D9A81A55}" presName="spacer" presStyleCnt="0"/>
      <dgm:spPr/>
    </dgm:pt>
    <dgm:pt modelId="{504F7737-0E9E-3441-9DF6-FDAAD1E63B2C}" type="pres">
      <dgm:prSet presAssocID="{3EB24562-3DA6-244D-A122-6F509EB2039A}" presName="parentText" presStyleLbl="node1" presStyleIdx="13" presStyleCnt="16" custLinFactNeighborX="20599" custLinFactNeighborY="65561">
        <dgm:presLayoutVars>
          <dgm:chMax val="0"/>
          <dgm:bulletEnabled val="1"/>
        </dgm:presLayoutVars>
      </dgm:prSet>
      <dgm:spPr/>
    </dgm:pt>
    <dgm:pt modelId="{778B32FD-6F72-8A47-8EB5-0DE7F4098623}" type="pres">
      <dgm:prSet presAssocID="{3DC3CEAC-D3A7-AD48-9D49-DDB9EBDEAE0E}" presName="spacer" presStyleCnt="0"/>
      <dgm:spPr/>
    </dgm:pt>
    <dgm:pt modelId="{06A4932A-55B3-634A-AF3F-B4CBDC087EF3}" type="pres">
      <dgm:prSet presAssocID="{DC4D8849-2ECF-4142-BFC7-FD3EF94D0FD9}" presName="parentText" presStyleLbl="node1" presStyleIdx="14" presStyleCnt="16" custLinFactNeighborX="20599" custLinFactNeighborY="65561">
        <dgm:presLayoutVars>
          <dgm:chMax val="0"/>
          <dgm:bulletEnabled val="1"/>
        </dgm:presLayoutVars>
      </dgm:prSet>
      <dgm:spPr/>
    </dgm:pt>
    <dgm:pt modelId="{01047280-882E-0E4E-AD5B-54B586B58BC5}" type="pres">
      <dgm:prSet presAssocID="{0B6C77AE-F8F9-EC41-9993-A48BA3C27084}" presName="spacer" presStyleCnt="0"/>
      <dgm:spPr/>
    </dgm:pt>
    <dgm:pt modelId="{906532EA-583A-8C4C-96E6-338C98A9707D}" type="pres">
      <dgm:prSet presAssocID="{3E8CB16E-B7F1-1449-82C1-66E2FD45AD72}" presName="parentText" presStyleLbl="node1" presStyleIdx="15" presStyleCnt="16" custLinFactNeighborX="20599" custLinFactNeighborY="65561">
        <dgm:presLayoutVars>
          <dgm:chMax val="0"/>
          <dgm:bulletEnabled val="1"/>
        </dgm:presLayoutVars>
      </dgm:prSet>
      <dgm:spPr/>
    </dgm:pt>
  </dgm:ptLst>
  <dgm:cxnLst>
    <dgm:cxn modelId="{F692A10C-9A57-0F46-9DBC-52DE99689231}" type="presOf" srcId="{67CEB819-F138-3E4B-83AD-6BD84ECF6193}" destId="{FD9EA429-AD69-C745-8C0F-F5D55AE287AB}" srcOrd="0" destOrd="0" presId="urn:microsoft.com/office/officeart/2005/8/layout/vList2"/>
    <dgm:cxn modelId="{AB7F1013-118F-B04D-BA68-CC4093C7FC40}" srcId="{67CEB819-F138-3E4B-83AD-6BD84ECF6193}" destId="{21B44498-2BF5-0241-A1F7-3F311E35FFA3}" srcOrd="4" destOrd="0" parTransId="{9A1BC3DE-C68C-384A-9FC0-AFB0AA828564}" sibTransId="{3F3B85AB-E7CB-DF4E-8AC2-1BBF808299A1}"/>
    <dgm:cxn modelId="{5FECED13-D1BB-C547-95A0-4AAB00467E2B}" srcId="{67CEB819-F138-3E4B-83AD-6BD84ECF6193}" destId="{3EB24562-3DA6-244D-A122-6F509EB2039A}" srcOrd="13" destOrd="0" parTransId="{F741BDE9-6B3D-C74A-B79E-4042452B8D19}" sibTransId="{3DC3CEAC-D3A7-AD48-9D49-DDB9EBDEAE0E}"/>
    <dgm:cxn modelId="{B4CD3220-A464-4B4A-BF46-C16C79F5A382}" srcId="{67CEB819-F138-3E4B-83AD-6BD84ECF6193}" destId="{8A04A492-5AB5-334E-ADE6-2CCF6DDFC155}" srcOrd="2" destOrd="0" parTransId="{D68ECC32-0E1D-C040-9989-32916EB37DA4}" sibTransId="{75502EAA-F5DF-DF4E-B3D2-86033A3D4F45}"/>
    <dgm:cxn modelId="{226E9A2B-535F-BE41-9C9C-C2E3072D12BD}" type="presOf" srcId="{3EB24562-3DA6-244D-A122-6F509EB2039A}" destId="{504F7737-0E9E-3441-9DF6-FDAAD1E63B2C}" srcOrd="0" destOrd="0" presId="urn:microsoft.com/office/officeart/2005/8/layout/vList2"/>
    <dgm:cxn modelId="{B2FD6645-FA70-2243-8659-D112789CBABB}" type="presOf" srcId="{21B44498-2BF5-0241-A1F7-3F311E35FFA3}" destId="{0F38AA8C-ACE4-DF43-9B26-F9CC6EFAFF0C}" srcOrd="0" destOrd="0" presId="urn:microsoft.com/office/officeart/2005/8/layout/vList2"/>
    <dgm:cxn modelId="{A3419B45-8352-F94E-A861-AA2E36BCA442}" srcId="{67CEB819-F138-3E4B-83AD-6BD84ECF6193}" destId="{D47C33B7-E602-2E41-AF87-C068EACFBDA1}" srcOrd="0" destOrd="0" parTransId="{80F2CA8C-386F-2142-8F8A-3EE62C521BE6}" sibTransId="{E6A741AD-241A-1748-B586-FE073A515E99}"/>
    <dgm:cxn modelId="{975F7A67-308E-EE46-AC7A-D4C6F9F45621}" type="presOf" srcId="{DC4D8849-2ECF-4142-BFC7-FD3EF94D0FD9}" destId="{06A4932A-55B3-634A-AF3F-B4CBDC087EF3}" srcOrd="0" destOrd="0" presId="urn:microsoft.com/office/officeart/2005/8/layout/vList2"/>
    <dgm:cxn modelId="{012E1348-43C3-414B-B72D-5E9A3D44058E}" type="presOf" srcId="{BC5F5C7D-33B9-AC4E-9910-636ADE6D5CEE}" destId="{B685C5B3-475C-8D46-BD68-88307F738A43}" srcOrd="0" destOrd="0" presId="urn:microsoft.com/office/officeart/2005/8/layout/vList2"/>
    <dgm:cxn modelId="{FC5F7B70-1EC5-7045-9B7A-B3ED1267CD22}" type="presOf" srcId="{A0D1BD88-853E-EF41-8281-AEC8447D2D30}" destId="{D5FCCCB7-BF43-B845-869F-95F51B2D07D6}" srcOrd="0" destOrd="0" presId="urn:microsoft.com/office/officeart/2005/8/layout/vList2"/>
    <dgm:cxn modelId="{65A76A54-082D-EB4A-9B96-E5E1235911A7}" srcId="{67CEB819-F138-3E4B-83AD-6BD84ECF6193}" destId="{3E8CB16E-B7F1-1449-82C1-66E2FD45AD72}" srcOrd="15" destOrd="0" parTransId="{2F0EB796-8B24-D945-8A35-348D6D03C2EC}" sibTransId="{E6C9AB15-C1DA-5141-94A3-99D0D72939E4}"/>
    <dgm:cxn modelId="{D4BA8D74-AF9C-3D49-B89F-CAA222EE25CD}" type="presOf" srcId="{22D9228B-52A9-0040-90A0-F7DB9FAFFEE5}" destId="{9D35CC70-D50B-624D-9A67-25602AA75085}" srcOrd="0" destOrd="0" presId="urn:microsoft.com/office/officeart/2005/8/layout/vList2"/>
    <dgm:cxn modelId="{AC414F58-8F85-A54A-A7A7-9E5FFCA88027}" srcId="{67CEB819-F138-3E4B-83AD-6BD84ECF6193}" destId="{89DE392D-4191-FC43-8875-7C8AE1F33CAD}" srcOrd="8" destOrd="0" parTransId="{2E08DF0E-9E2B-D647-BD52-14D5092E0A17}" sibTransId="{ACAF5BA6-E338-E249-904F-888774280DC6}"/>
    <dgm:cxn modelId="{5F23CD89-1AF2-6B4F-869F-A742DFADA136}" srcId="{67CEB819-F138-3E4B-83AD-6BD84ECF6193}" destId="{BC5F5C7D-33B9-AC4E-9910-636ADE6D5CEE}" srcOrd="7" destOrd="0" parTransId="{2B0701D9-9B3E-7949-AADE-798A7FC37CEB}" sibTransId="{4BD8A453-C86C-B347-B9BC-E06ABCB8EC35}"/>
    <dgm:cxn modelId="{3AB7E28F-E038-D84F-BEE9-1AAE06144095}" srcId="{67CEB819-F138-3E4B-83AD-6BD84ECF6193}" destId="{DC4D8849-2ECF-4142-BFC7-FD3EF94D0FD9}" srcOrd="14" destOrd="0" parTransId="{CC0A0C38-EBC6-D248-91CB-30A1E492BBBE}" sibTransId="{0B6C77AE-F8F9-EC41-9993-A48BA3C27084}"/>
    <dgm:cxn modelId="{E734FA99-A745-DB44-BEC4-CE3291998EA9}" srcId="{67CEB819-F138-3E4B-83AD-6BD84ECF6193}" destId="{2236CE81-A489-6B4E-B0C1-272CABA854A4}" srcOrd="5" destOrd="0" parTransId="{D7FD375D-AB62-1947-8049-12D47C2993C5}" sibTransId="{ABD70759-30B9-C64D-B97F-D05684D6D09F}"/>
    <dgm:cxn modelId="{2FF4439A-DDBA-814E-83C3-3BFB05AFD3D0}" type="presOf" srcId="{D47C33B7-E602-2E41-AF87-C068EACFBDA1}" destId="{1DCFF0BC-4759-5C44-AF77-1A4DB63E6B55}" srcOrd="0" destOrd="0" presId="urn:microsoft.com/office/officeart/2005/8/layout/vList2"/>
    <dgm:cxn modelId="{F63E5C9B-BAC1-324C-BA8B-0868F0FEC5C0}" srcId="{67CEB819-F138-3E4B-83AD-6BD84ECF6193}" destId="{22D9228B-52A9-0040-90A0-F7DB9FAFFEE5}" srcOrd="9" destOrd="0" parTransId="{971CBB8F-B9E5-4D4B-A962-721AFF103B06}" sibTransId="{7534EE27-7A42-3A49-808B-F1DEC30B7C50}"/>
    <dgm:cxn modelId="{2580219F-8090-644D-9AF0-FE8B22219EC3}" type="presOf" srcId="{4BEA7CC6-E90E-1744-B87F-323B18CDB608}" destId="{F6A15431-D118-3D42-9C7A-0448A19A9B9C}" srcOrd="0" destOrd="0" presId="urn:microsoft.com/office/officeart/2005/8/layout/vList2"/>
    <dgm:cxn modelId="{E56FD1A3-33E0-8E42-BA79-4FCF2903A258}" srcId="{67CEB819-F138-3E4B-83AD-6BD84ECF6193}" destId="{4BEA7CC6-E90E-1744-B87F-323B18CDB608}" srcOrd="10" destOrd="0" parTransId="{EEB7ADCD-3777-8B4A-BE52-EA3586B691C7}" sibTransId="{2A052B96-67CD-E741-89D5-FBA5292CA412}"/>
    <dgm:cxn modelId="{F62682A6-3993-104F-B5CE-D829447EBF15}" type="presOf" srcId="{3E8CB16E-B7F1-1449-82C1-66E2FD45AD72}" destId="{906532EA-583A-8C4C-96E6-338C98A9707D}" srcOrd="0" destOrd="0" presId="urn:microsoft.com/office/officeart/2005/8/layout/vList2"/>
    <dgm:cxn modelId="{0F2A05B0-72B9-8B48-BCE4-F208F941C6DD}" srcId="{67CEB819-F138-3E4B-83AD-6BD84ECF6193}" destId="{A0D1BD88-853E-EF41-8281-AEC8447D2D30}" srcOrd="12" destOrd="0" parTransId="{C95DDDBF-57E6-B94D-AA68-D3EFB56B5A5A}" sibTransId="{95CFDC5A-D001-9842-A6E6-81C1D9A81A55}"/>
    <dgm:cxn modelId="{986948B0-A303-B148-B9AD-BC3836272A88}" srcId="{67CEB819-F138-3E4B-83AD-6BD84ECF6193}" destId="{DE4125C9-45F4-6643-9793-1AB6888C3912}" srcOrd="3" destOrd="0" parTransId="{77AFEEDA-43D1-AC4E-A946-822FC1B87258}" sibTransId="{F13D9F3D-A261-6D4B-B7B7-87CDE84E1920}"/>
    <dgm:cxn modelId="{315BEEB1-12EF-4643-B937-FEE9C2A356D4}" srcId="{67CEB819-F138-3E4B-83AD-6BD84ECF6193}" destId="{CC38C844-F547-E84F-BAD3-2C811713687B}" srcOrd="6" destOrd="0" parTransId="{6CB9008F-42D8-4541-AFEA-8AE25543BAE5}" sibTransId="{6FB7C0F1-6B36-B24C-B62C-E5021BED3C64}"/>
    <dgm:cxn modelId="{11D9DCBA-555D-214B-9160-1A57CB096C96}" type="presOf" srcId="{DE4125C9-45F4-6643-9793-1AB6888C3912}" destId="{7928FCF6-940E-AB46-A883-A03B0A81315D}" srcOrd="0" destOrd="0" presId="urn:microsoft.com/office/officeart/2005/8/layout/vList2"/>
    <dgm:cxn modelId="{244478BC-2B6D-544C-B832-A67EF45660FC}" type="presOf" srcId="{8A04A492-5AB5-334E-ADE6-2CCF6DDFC155}" destId="{7926DF99-DF49-454D-A0A7-56A3C2C3C446}" srcOrd="0" destOrd="0" presId="urn:microsoft.com/office/officeart/2005/8/layout/vList2"/>
    <dgm:cxn modelId="{2ADA4BC9-7DFE-AD49-99A9-497698EEDBD3}" type="presOf" srcId="{89DE392D-4191-FC43-8875-7C8AE1F33CAD}" destId="{8F26AF5B-B6D0-1945-BFAF-E5EEA159B6DB}" srcOrd="0" destOrd="0" presId="urn:microsoft.com/office/officeart/2005/8/layout/vList2"/>
    <dgm:cxn modelId="{2AD261CA-D4F2-DC48-9331-E3F292368538}" type="presOf" srcId="{89CD8D93-5819-CE45-9E3D-A8C4CC975610}" destId="{07CCFCB5-D3E0-2F48-B802-408E0AC600DD}" srcOrd="0" destOrd="0" presId="urn:microsoft.com/office/officeart/2005/8/layout/vList2"/>
    <dgm:cxn modelId="{469B95D1-499A-2444-AAD1-652FBDACC7F5}" type="presOf" srcId="{9B3EE92C-5BFC-8548-872C-890C7A2F7B5C}" destId="{5E9D9636-2F8D-C440-860F-07AC2EA5BACB}" srcOrd="0" destOrd="0" presId="urn:microsoft.com/office/officeart/2005/8/layout/vList2"/>
    <dgm:cxn modelId="{1BDFE7E0-A3D6-614B-9B4F-832DE1E4A0E6}" srcId="{67CEB819-F138-3E4B-83AD-6BD84ECF6193}" destId="{89CD8D93-5819-CE45-9E3D-A8C4CC975610}" srcOrd="11" destOrd="0" parTransId="{96398AE9-6911-D242-9585-85FBF78AE5C4}" sibTransId="{B5BEE389-02C6-0F4D-82F0-52A8D680C01A}"/>
    <dgm:cxn modelId="{84EE9BE6-36B9-E84F-A720-64179D42D4AB}" srcId="{67CEB819-F138-3E4B-83AD-6BD84ECF6193}" destId="{9B3EE92C-5BFC-8548-872C-890C7A2F7B5C}" srcOrd="1" destOrd="0" parTransId="{54B18F56-A8AB-D848-8234-A68DCE97C727}" sibTransId="{C194C3C2-12D9-B946-A684-CFF5C7A38299}"/>
    <dgm:cxn modelId="{3A87EDF9-F7AA-0A4B-AC5F-C0E98508CE50}" type="presOf" srcId="{CC38C844-F547-E84F-BAD3-2C811713687B}" destId="{C3FC6056-2F10-3947-B13B-7381F3D99C3D}" srcOrd="0" destOrd="0" presId="urn:microsoft.com/office/officeart/2005/8/layout/vList2"/>
    <dgm:cxn modelId="{6166D5FD-5D5F-6C47-9816-EB927EE78830}" type="presOf" srcId="{2236CE81-A489-6B4E-B0C1-272CABA854A4}" destId="{E55126A8-30C4-DC48-91D8-ED4B42A05830}" srcOrd="0" destOrd="0" presId="urn:microsoft.com/office/officeart/2005/8/layout/vList2"/>
    <dgm:cxn modelId="{02DC29E6-F338-854F-8242-57D1B6FE6329}" type="presParOf" srcId="{FD9EA429-AD69-C745-8C0F-F5D55AE287AB}" destId="{1DCFF0BC-4759-5C44-AF77-1A4DB63E6B55}" srcOrd="0" destOrd="0" presId="urn:microsoft.com/office/officeart/2005/8/layout/vList2"/>
    <dgm:cxn modelId="{8A1F4399-2BA9-F440-A521-E872067641F8}" type="presParOf" srcId="{FD9EA429-AD69-C745-8C0F-F5D55AE287AB}" destId="{52C3F5F9-12A5-E44C-9739-6AC1EA7C4909}" srcOrd="1" destOrd="0" presId="urn:microsoft.com/office/officeart/2005/8/layout/vList2"/>
    <dgm:cxn modelId="{8F0169CD-F698-924D-A7E2-83F583B5275A}" type="presParOf" srcId="{FD9EA429-AD69-C745-8C0F-F5D55AE287AB}" destId="{5E9D9636-2F8D-C440-860F-07AC2EA5BACB}" srcOrd="2" destOrd="0" presId="urn:microsoft.com/office/officeart/2005/8/layout/vList2"/>
    <dgm:cxn modelId="{5932B4BC-B7E8-AD4D-84EC-2D1F00B43343}" type="presParOf" srcId="{FD9EA429-AD69-C745-8C0F-F5D55AE287AB}" destId="{27CFBCC7-960F-5040-9D7D-1C63FC5DAED0}" srcOrd="3" destOrd="0" presId="urn:microsoft.com/office/officeart/2005/8/layout/vList2"/>
    <dgm:cxn modelId="{C12DC5DC-8994-F24E-8181-EB63CEB81CD9}" type="presParOf" srcId="{FD9EA429-AD69-C745-8C0F-F5D55AE287AB}" destId="{7926DF99-DF49-454D-A0A7-56A3C2C3C446}" srcOrd="4" destOrd="0" presId="urn:microsoft.com/office/officeart/2005/8/layout/vList2"/>
    <dgm:cxn modelId="{7784B5CB-70E9-8F49-B750-4CD4FCADFCA3}" type="presParOf" srcId="{FD9EA429-AD69-C745-8C0F-F5D55AE287AB}" destId="{4F2D3858-E706-F84B-B299-EDB7EDA66706}" srcOrd="5" destOrd="0" presId="urn:microsoft.com/office/officeart/2005/8/layout/vList2"/>
    <dgm:cxn modelId="{627AAF48-AF66-1249-92E0-CB42CB5CAF0C}" type="presParOf" srcId="{FD9EA429-AD69-C745-8C0F-F5D55AE287AB}" destId="{7928FCF6-940E-AB46-A883-A03B0A81315D}" srcOrd="6" destOrd="0" presId="urn:microsoft.com/office/officeart/2005/8/layout/vList2"/>
    <dgm:cxn modelId="{F0ADE764-3E3E-9F4B-BC68-4274F4BA7A3A}" type="presParOf" srcId="{FD9EA429-AD69-C745-8C0F-F5D55AE287AB}" destId="{ED61A4E1-E5A4-2047-9AF2-0FC8F169CCD0}" srcOrd="7" destOrd="0" presId="urn:microsoft.com/office/officeart/2005/8/layout/vList2"/>
    <dgm:cxn modelId="{A483903C-6953-3D4D-9198-2FF89BEE48A6}" type="presParOf" srcId="{FD9EA429-AD69-C745-8C0F-F5D55AE287AB}" destId="{0F38AA8C-ACE4-DF43-9B26-F9CC6EFAFF0C}" srcOrd="8" destOrd="0" presId="urn:microsoft.com/office/officeart/2005/8/layout/vList2"/>
    <dgm:cxn modelId="{9C1AF88C-3E4A-4041-92D1-3B600EAC212B}" type="presParOf" srcId="{FD9EA429-AD69-C745-8C0F-F5D55AE287AB}" destId="{ADD025BC-1C80-F846-BC21-B27574B0A3B4}" srcOrd="9" destOrd="0" presId="urn:microsoft.com/office/officeart/2005/8/layout/vList2"/>
    <dgm:cxn modelId="{484F7C66-9E7C-D54D-B682-69F75628C1BE}" type="presParOf" srcId="{FD9EA429-AD69-C745-8C0F-F5D55AE287AB}" destId="{E55126A8-30C4-DC48-91D8-ED4B42A05830}" srcOrd="10" destOrd="0" presId="urn:microsoft.com/office/officeart/2005/8/layout/vList2"/>
    <dgm:cxn modelId="{42159747-3C1E-2644-B5DD-293D0B8B4D55}" type="presParOf" srcId="{FD9EA429-AD69-C745-8C0F-F5D55AE287AB}" destId="{115D1229-C287-4C42-82A9-6547873F3DFA}" srcOrd="11" destOrd="0" presId="urn:microsoft.com/office/officeart/2005/8/layout/vList2"/>
    <dgm:cxn modelId="{59276376-9ADB-9F4C-920F-8FE6B186B125}" type="presParOf" srcId="{FD9EA429-AD69-C745-8C0F-F5D55AE287AB}" destId="{C3FC6056-2F10-3947-B13B-7381F3D99C3D}" srcOrd="12" destOrd="0" presId="urn:microsoft.com/office/officeart/2005/8/layout/vList2"/>
    <dgm:cxn modelId="{041368F9-230E-9A44-AF66-9CC2691E7CF5}" type="presParOf" srcId="{FD9EA429-AD69-C745-8C0F-F5D55AE287AB}" destId="{10A68163-57DA-2047-B857-DD1B96A361CD}" srcOrd="13" destOrd="0" presId="urn:microsoft.com/office/officeart/2005/8/layout/vList2"/>
    <dgm:cxn modelId="{2171BE33-1667-A445-8C21-97D077066815}" type="presParOf" srcId="{FD9EA429-AD69-C745-8C0F-F5D55AE287AB}" destId="{B685C5B3-475C-8D46-BD68-88307F738A43}" srcOrd="14" destOrd="0" presId="urn:microsoft.com/office/officeart/2005/8/layout/vList2"/>
    <dgm:cxn modelId="{6370CCDF-F3B1-734F-BA03-A2F6DA38F41F}" type="presParOf" srcId="{FD9EA429-AD69-C745-8C0F-F5D55AE287AB}" destId="{FD71B3DE-EE5C-C64A-9844-2FCAB18C400F}" srcOrd="15" destOrd="0" presId="urn:microsoft.com/office/officeart/2005/8/layout/vList2"/>
    <dgm:cxn modelId="{5AC81580-8EC2-C447-8CA4-A4625E7A5B7F}" type="presParOf" srcId="{FD9EA429-AD69-C745-8C0F-F5D55AE287AB}" destId="{8F26AF5B-B6D0-1945-BFAF-E5EEA159B6DB}" srcOrd="16" destOrd="0" presId="urn:microsoft.com/office/officeart/2005/8/layout/vList2"/>
    <dgm:cxn modelId="{6B60F2E9-E2DA-C94E-9260-365BB763A9B2}" type="presParOf" srcId="{FD9EA429-AD69-C745-8C0F-F5D55AE287AB}" destId="{849E14E5-E9B9-EB4D-B066-3F4BBECEACF4}" srcOrd="17" destOrd="0" presId="urn:microsoft.com/office/officeart/2005/8/layout/vList2"/>
    <dgm:cxn modelId="{A1A067F3-47B3-D241-9908-83FC28FF3344}" type="presParOf" srcId="{FD9EA429-AD69-C745-8C0F-F5D55AE287AB}" destId="{9D35CC70-D50B-624D-9A67-25602AA75085}" srcOrd="18" destOrd="0" presId="urn:microsoft.com/office/officeart/2005/8/layout/vList2"/>
    <dgm:cxn modelId="{3096E9C5-2790-024C-807F-95B93E26021A}" type="presParOf" srcId="{FD9EA429-AD69-C745-8C0F-F5D55AE287AB}" destId="{352D4796-72E3-A942-A744-A5EE0A29C383}" srcOrd="19" destOrd="0" presId="urn:microsoft.com/office/officeart/2005/8/layout/vList2"/>
    <dgm:cxn modelId="{03F1F9FD-33AC-7B4B-950D-3D59317F901C}" type="presParOf" srcId="{FD9EA429-AD69-C745-8C0F-F5D55AE287AB}" destId="{F6A15431-D118-3D42-9C7A-0448A19A9B9C}" srcOrd="20" destOrd="0" presId="urn:microsoft.com/office/officeart/2005/8/layout/vList2"/>
    <dgm:cxn modelId="{B59C7F10-CBFB-BB4B-BEF6-DFA3555ACE82}" type="presParOf" srcId="{FD9EA429-AD69-C745-8C0F-F5D55AE287AB}" destId="{D97C8943-5FA7-4C47-BAB1-1E521A5D468A}" srcOrd="21" destOrd="0" presId="urn:microsoft.com/office/officeart/2005/8/layout/vList2"/>
    <dgm:cxn modelId="{1CCDA813-4E31-B74C-957B-BFE0E1E9FCC9}" type="presParOf" srcId="{FD9EA429-AD69-C745-8C0F-F5D55AE287AB}" destId="{07CCFCB5-D3E0-2F48-B802-408E0AC600DD}" srcOrd="22" destOrd="0" presId="urn:microsoft.com/office/officeart/2005/8/layout/vList2"/>
    <dgm:cxn modelId="{5124160F-C372-F34A-A4FB-9BD3CC5DF0B9}" type="presParOf" srcId="{FD9EA429-AD69-C745-8C0F-F5D55AE287AB}" destId="{16BA84A0-175C-D24D-9C48-29928B2D92C2}" srcOrd="23" destOrd="0" presId="urn:microsoft.com/office/officeart/2005/8/layout/vList2"/>
    <dgm:cxn modelId="{E74D6BD7-41C1-C043-AF5A-80DD9148F0C7}" type="presParOf" srcId="{FD9EA429-AD69-C745-8C0F-F5D55AE287AB}" destId="{D5FCCCB7-BF43-B845-869F-95F51B2D07D6}" srcOrd="24" destOrd="0" presId="urn:microsoft.com/office/officeart/2005/8/layout/vList2"/>
    <dgm:cxn modelId="{BB2EDF90-F0B9-4B46-B3C9-BF2D4A2044A0}" type="presParOf" srcId="{FD9EA429-AD69-C745-8C0F-F5D55AE287AB}" destId="{74228E7F-9103-F442-8A17-83E24FD4758D}" srcOrd="25" destOrd="0" presId="urn:microsoft.com/office/officeart/2005/8/layout/vList2"/>
    <dgm:cxn modelId="{44204F5E-07FF-8842-BBC1-45A21B888AD5}" type="presParOf" srcId="{FD9EA429-AD69-C745-8C0F-F5D55AE287AB}" destId="{504F7737-0E9E-3441-9DF6-FDAAD1E63B2C}" srcOrd="26" destOrd="0" presId="urn:microsoft.com/office/officeart/2005/8/layout/vList2"/>
    <dgm:cxn modelId="{E32AA223-FA9F-4E4D-B01C-61BFE3ABEE5F}" type="presParOf" srcId="{FD9EA429-AD69-C745-8C0F-F5D55AE287AB}" destId="{778B32FD-6F72-8A47-8EB5-0DE7F4098623}" srcOrd="27" destOrd="0" presId="urn:microsoft.com/office/officeart/2005/8/layout/vList2"/>
    <dgm:cxn modelId="{429A70EB-17F6-E649-8470-8A8021F34A0C}" type="presParOf" srcId="{FD9EA429-AD69-C745-8C0F-F5D55AE287AB}" destId="{06A4932A-55B3-634A-AF3F-B4CBDC087EF3}" srcOrd="28" destOrd="0" presId="urn:microsoft.com/office/officeart/2005/8/layout/vList2"/>
    <dgm:cxn modelId="{2196EA6A-5E0D-3F4D-980E-193A002D6C14}" type="presParOf" srcId="{FD9EA429-AD69-C745-8C0F-F5D55AE287AB}" destId="{01047280-882E-0E4E-AD5B-54B586B58BC5}" srcOrd="29" destOrd="0" presId="urn:microsoft.com/office/officeart/2005/8/layout/vList2"/>
    <dgm:cxn modelId="{508FB36F-7AFB-D943-8DE8-502EF877612D}" type="presParOf" srcId="{FD9EA429-AD69-C745-8C0F-F5D55AE287AB}" destId="{906532EA-583A-8C4C-96E6-338C98A9707D}" srcOrd="3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C412A-FCF6-9549-A7B3-E5D9EB2ACC73}">
      <dsp:nvSpPr>
        <dsp:cNvPr id="0" name=""/>
        <dsp:cNvSpPr/>
      </dsp:nvSpPr>
      <dsp:spPr>
        <a:xfrm>
          <a:off x="2860" y="569449"/>
          <a:ext cx="2926332" cy="11705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Ознаки того, що дитині достатньо грудного молока:</a:t>
          </a:r>
          <a:b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UA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8126" y="569449"/>
        <a:ext cx="1755800" cy="11705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F633A-E52B-BB4B-954B-3CC77309959A}">
      <dsp:nvSpPr>
        <dsp:cNvPr id="0" name=""/>
        <dsp:cNvSpPr/>
      </dsp:nvSpPr>
      <dsp:spPr>
        <a:xfrm>
          <a:off x="1641" y="818273"/>
          <a:ext cx="3357963" cy="13431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UA" sz="3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Вирогідні ознаки, що дитина отримує «мало» молока</a:t>
          </a:r>
          <a:endParaRPr lang="ru-UA" sz="32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3234" y="818273"/>
        <a:ext cx="2014778" cy="13431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CFF0BC-4759-5C44-AF77-1A4DB63E6B55}">
      <dsp:nvSpPr>
        <dsp:cNvPr id="0" name=""/>
        <dsp:cNvSpPr/>
      </dsp:nvSpPr>
      <dsp:spPr>
        <a:xfrm>
          <a:off x="0" y="10471"/>
          <a:ext cx="11518232" cy="427895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1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Переваги ГВ</a:t>
          </a:r>
          <a:endParaRPr lang="ru-UA" sz="36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888" y="31359"/>
        <a:ext cx="11476456" cy="386119"/>
      </dsp:txXfrm>
    </dsp:sp>
    <dsp:sp modelId="{5E9D9636-2F8D-C440-860F-07AC2EA5BACB}">
      <dsp:nvSpPr>
        <dsp:cNvPr id="0" name=""/>
        <dsp:cNvSpPr/>
      </dsp:nvSpPr>
      <dsp:spPr>
        <a:xfrm>
          <a:off x="0" y="445890"/>
          <a:ext cx="11518232" cy="427895"/>
        </a:xfrm>
        <a:prstGeom prst="roundRect">
          <a:avLst/>
        </a:prstGeom>
        <a:solidFill>
          <a:schemeClr val="accent1">
            <a:shade val="50000"/>
            <a:hueOff val="50954"/>
            <a:satOff val="-2850"/>
            <a:lumOff val="5675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1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Налаштованність мами/батька</a:t>
          </a:r>
          <a:endParaRPr lang="ru-UA" sz="32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888" y="466778"/>
        <a:ext cx="11476456" cy="386119"/>
      </dsp:txXfrm>
    </dsp:sp>
    <dsp:sp modelId="{7926DF99-DF49-454D-A0A7-56A3C2C3C446}">
      <dsp:nvSpPr>
        <dsp:cNvPr id="0" name=""/>
        <dsp:cNvSpPr/>
      </dsp:nvSpPr>
      <dsp:spPr>
        <a:xfrm>
          <a:off x="0" y="881308"/>
          <a:ext cx="11518232" cy="427895"/>
        </a:xfrm>
        <a:prstGeom prst="roundRect">
          <a:avLst/>
        </a:prstGeom>
        <a:solidFill>
          <a:schemeClr val="accent1">
            <a:shade val="50000"/>
            <a:hueOff val="101908"/>
            <a:satOff val="-5700"/>
            <a:lumOff val="11349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1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Початок ГВ</a:t>
          </a:r>
          <a:endParaRPr lang="ru-UA" sz="32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888" y="902196"/>
        <a:ext cx="11476456" cy="386119"/>
      </dsp:txXfrm>
    </dsp:sp>
    <dsp:sp modelId="{7928FCF6-940E-AB46-A883-A03B0A81315D}">
      <dsp:nvSpPr>
        <dsp:cNvPr id="0" name=""/>
        <dsp:cNvSpPr/>
      </dsp:nvSpPr>
      <dsp:spPr>
        <a:xfrm>
          <a:off x="0" y="1316727"/>
          <a:ext cx="11518232" cy="427895"/>
        </a:xfrm>
        <a:prstGeom prst="roundRect">
          <a:avLst/>
        </a:prstGeom>
        <a:solidFill>
          <a:schemeClr val="accent1">
            <a:shade val="50000"/>
            <a:hueOff val="152862"/>
            <a:satOff val="-8550"/>
            <a:lumOff val="1702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1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Кількість годувань+інтервал</a:t>
          </a:r>
          <a:endParaRPr lang="ru-UA" sz="32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888" y="1337615"/>
        <a:ext cx="11476456" cy="386119"/>
      </dsp:txXfrm>
    </dsp:sp>
    <dsp:sp modelId="{0F38AA8C-ACE4-DF43-9B26-F9CC6EFAFF0C}">
      <dsp:nvSpPr>
        <dsp:cNvPr id="0" name=""/>
        <dsp:cNvSpPr/>
      </dsp:nvSpPr>
      <dsp:spPr>
        <a:xfrm>
          <a:off x="0" y="1752146"/>
          <a:ext cx="11518232" cy="427895"/>
        </a:xfrm>
        <a:prstGeom prst="roundRect">
          <a:avLst/>
        </a:prstGeom>
        <a:solidFill>
          <a:schemeClr val="accent1">
            <a:shade val="50000"/>
            <a:hueOff val="203816"/>
            <a:satOff val="-11400"/>
            <a:lumOff val="22699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1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Дієта (харчування) мами+ліки</a:t>
          </a:r>
          <a:endParaRPr lang="ru-UA" sz="32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888" y="1773034"/>
        <a:ext cx="11476456" cy="386119"/>
      </dsp:txXfrm>
    </dsp:sp>
    <dsp:sp modelId="{E55126A8-30C4-DC48-91D8-ED4B42A05830}">
      <dsp:nvSpPr>
        <dsp:cNvPr id="0" name=""/>
        <dsp:cNvSpPr/>
      </dsp:nvSpPr>
      <dsp:spPr>
        <a:xfrm>
          <a:off x="0" y="2187565"/>
          <a:ext cx="11518232" cy="427895"/>
        </a:xfrm>
        <a:prstGeom prst="roundRect">
          <a:avLst/>
        </a:prstGeom>
        <a:solidFill>
          <a:schemeClr val="accent1">
            <a:shade val="50000"/>
            <a:hueOff val="254770"/>
            <a:satOff val="-14249"/>
            <a:lumOff val="28373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1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Годування вночі</a:t>
          </a:r>
          <a:endParaRPr lang="ru-UA" sz="32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888" y="2208453"/>
        <a:ext cx="11476456" cy="386119"/>
      </dsp:txXfrm>
    </dsp:sp>
    <dsp:sp modelId="{C3FC6056-2F10-3947-B13B-7381F3D99C3D}">
      <dsp:nvSpPr>
        <dsp:cNvPr id="0" name=""/>
        <dsp:cNvSpPr/>
      </dsp:nvSpPr>
      <dsp:spPr>
        <a:xfrm>
          <a:off x="0" y="2622984"/>
          <a:ext cx="11518232" cy="427895"/>
        </a:xfrm>
        <a:prstGeom prst="roundRect">
          <a:avLst/>
        </a:prstGeom>
        <a:solidFill>
          <a:schemeClr val="accent1">
            <a:shade val="50000"/>
            <a:hueOff val="305723"/>
            <a:satOff val="-17099"/>
            <a:lumOff val="3404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1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Сціджування (перше молоко, «мало молока»)</a:t>
          </a:r>
          <a:endParaRPr lang="ru-UA" sz="28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888" y="2643872"/>
        <a:ext cx="11476456" cy="386119"/>
      </dsp:txXfrm>
    </dsp:sp>
    <dsp:sp modelId="{B685C5B3-475C-8D46-BD68-88307F738A43}">
      <dsp:nvSpPr>
        <dsp:cNvPr id="0" name=""/>
        <dsp:cNvSpPr/>
      </dsp:nvSpPr>
      <dsp:spPr>
        <a:xfrm>
          <a:off x="0" y="3058403"/>
          <a:ext cx="11518232" cy="427895"/>
        </a:xfrm>
        <a:prstGeom prst="roundRect">
          <a:avLst/>
        </a:prstGeom>
        <a:solidFill>
          <a:schemeClr val="accent1">
            <a:shade val="50000"/>
            <a:hueOff val="356677"/>
            <a:satOff val="-19949"/>
            <a:lumOff val="39722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1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Правильне?    (яке?)                Прикладання</a:t>
          </a:r>
          <a:endParaRPr lang="ru-UA" sz="28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888" y="3079291"/>
        <a:ext cx="11476456" cy="386119"/>
      </dsp:txXfrm>
    </dsp:sp>
    <dsp:sp modelId="{8F26AF5B-B6D0-1945-BFAF-E5EEA159B6DB}">
      <dsp:nvSpPr>
        <dsp:cNvPr id="0" name=""/>
        <dsp:cNvSpPr/>
      </dsp:nvSpPr>
      <dsp:spPr>
        <a:xfrm>
          <a:off x="0" y="3493822"/>
          <a:ext cx="11518232" cy="427895"/>
        </a:xfrm>
        <a:prstGeom prst="roundRect">
          <a:avLst/>
        </a:prstGeom>
        <a:solidFill>
          <a:schemeClr val="accent1">
            <a:shade val="50000"/>
            <a:hueOff val="407631"/>
            <a:satOff val="-22799"/>
            <a:lumOff val="45397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1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Техніка прикладання</a:t>
          </a:r>
          <a:endParaRPr lang="ru-UA" sz="28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888" y="3514710"/>
        <a:ext cx="11476456" cy="386119"/>
      </dsp:txXfrm>
    </dsp:sp>
    <dsp:sp modelId="{9D35CC70-D50B-624D-9A67-25602AA75085}">
      <dsp:nvSpPr>
        <dsp:cNvPr id="0" name=""/>
        <dsp:cNvSpPr/>
      </dsp:nvSpPr>
      <dsp:spPr>
        <a:xfrm>
          <a:off x="0" y="3929241"/>
          <a:ext cx="11518232" cy="427895"/>
        </a:xfrm>
        <a:prstGeom prst="roundRect">
          <a:avLst/>
        </a:prstGeom>
        <a:solidFill>
          <a:schemeClr val="accent1">
            <a:shade val="50000"/>
            <a:hueOff val="356677"/>
            <a:satOff val="-19949"/>
            <a:lumOff val="39722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1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Пози для годування +положення мами</a:t>
          </a:r>
          <a:endParaRPr lang="ru-UA" sz="28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888" y="3950129"/>
        <a:ext cx="11476456" cy="386119"/>
      </dsp:txXfrm>
    </dsp:sp>
    <dsp:sp modelId="{F6A15431-D118-3D42-9C7A-0448A19A9B9C}">
      <dsp:nvSpPr>
        <dsp:cNvPr id="0" name=""/>
        <dsp:cNvSpPr/>
      </dsp:nvSpPr>
      <dsp:spPr>
        <a:xfrm>
          <a:off x="0" y="4364660"/>
          <a:ext cx="11518232" cy="427895"/>
        </a:xfrm>
        <a:prstGeom prst="roundRect">
          <a:avLst/>
        </a:prstGeom>
        <a:solidFill>
          <a:schemeClr val="accent1">
            <a:shade val="50000"/>
            <a:hueOff val="305723"/>
            <a:satOff val="-17099"/>
            <a:lumOff val="3404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1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Гігієна молочної залози</a:t>
          </a:r>
          <a:endParaRPr lang="ru-UA" sz="24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888" y="4385548"/>
        <a:ext cx="11476456" cy="386119"/>
      </dsp:txXfrm>
    </dsp:sp>
    <dsp:sp modelId="{07CCFCB5-D3E0-2F48-B802-408E0AC600DD}">
      <dsp:nvSpPr>
        <dsp:cNvPr id="0" name=""/>
        <dsp:cNvSpPr/>
      </dsp:nvSpPr>
      <dsp:spPr>
        <a:xfrm>
          <a:off x="0" y="4800079"/>
          <a:ext cx="11518232" cy="427895"/>
        </a:xfrm>
        <a:prstGeom prst="roundRect">
          <a:avLst/>
        </a:prstGeom>
        <a:solidFill>
          <a:schemeClr val="accent1">
            <a:shade val="50000"/>
            <a:hueOff val="254770"/>
            <a:satOff val="-14249"/>
            <a:lumOff val="28373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1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Жирність молока</a:t>
          </a:r>
          <a:endParaRPr lang="ru-UA" sz="24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888" y="4820967"/>
        <a:ext cx="11476456" cy="386119"/>
      </dsp:txXfrm>
    </dsp:sp>
    <dsp:sp modelId="{D5FCCCB7-BF43-B845-869F-95F51B2D07D6}">
      <dsp:nvSpPr>
        <dsp:cNvPr id="0" name=""/>
        <dsp:cNvSpPr/>
      </dsp:nvSpPr>
      <dsp:spPr>
        <a:xfrm>
          <a:off x="0" y="5235498"/>
          <a:ext cx="11518232" cy="427895"/>
        </a:xfrm>
        <a:prstGeom prst="roundRect">
          <a:avLst/>
        </a:prstGeom>
        <a:solidFill>
          <a:schemeClr val="accent1">
            <a:shade val="50000"/>
            <a:hueOff val="203816"/>
            <a:satOff val="-11400"/>
            <a:lumOff val="22699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1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Лактаційні кризи </a:t>
          </a:r>
          <a:endParaRPr lang="ru-UA" sz="24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888" y="5256386"/>
        <a:ext cx="11476456" cy="386119"/>
      </dsp:txXfrm>
    </dsp:sp>
    <dsp:sp modelId="{504F7737-0E9E-3441-9DF6-FDAAD1E63B2C}">
      <dsp:nvSpPr>
        <dsp:cNvPr id="0" name=""/>
        <dsp:cNvSpPr/>
      </dsp:nvSpPr>
      <dsp:spPr>
        <a:xfrm>
          <a:off x="0" y="5670917"/>
          <a:ext cx="11518232" cy="427895"/>
        </a:xfrm>
        <a:prstGeom prst="roundRect">
          <a:avLst/>
        </a:prstGeom>
        <a:solidFill>
          <a:schemeClr val="accent1">
            <a:shade val="50000"/>
            <a:hueOff val="152862"/>
            <a:satOff val="-8550"/>
            <a:lumOff val="1702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1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Червоні прапорці для мами</a:t>
          </a:r>
          <a:endParaRPr lang="ru-UA" sz="24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888" y="5691805"/>
        <a:ext cx="11476456" cy="386119"/>
      </dsp:txXfrm>
    </dsp:sp>
    <dsp:sp modelId="{06A4932A-55B3-634A-AF3F-B4CBDC087EF3}">
      <dsp:nvSpPr>
        <dsp:cNvPr id="0" name=""/>
        <dsp:cNvSpPr/>
      </dsp:nvSpPr>
      <dsp:spPr>
        <a:xfrm>
          <a:off x="0" y="6106336"/>
          <a:ext cx="11518232" cy="427895"/>
        </a:xfrm>
        <a:prstGeom prst="roundRect">
          <a:avLst/>
        </a:prstGeom>
        <a:solidFill>
          <a:schemeClr val="accent1">
            <a:shade val="50000"/>
            <a:hueOff val="101908"/>
            <a:satOff val="-5700"/>
            <a:lumOff val="11349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1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Накладки, дурники, пляшечки </a:t>
          </a:r>
          <a:endParaRPr lang="ru-UA" sz="24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888" y="6127224"/>
        <a:ext cx="11476456" cy="386119"/>
      </dsp:txXfrm>
    </dsp:sp>
    <dsp:sp modelId="{906532EA-583A-8C4C-96E6-338C98A9707D}">
      <dsp:nvSpPr>
        <dsp:cNvPr id="0" name=""/>
        <dsp:cNvSpPr/>
      </dsp:nvSpPr>
      <dsp:spPr>
        <a:xfrm>
          <a:off x="0" y="6541755"/>
          <a:ext cx="11518232" cy="427895"/>
        </a:xfrm>
        <a:prstGeom prst="roundRect">
          <a:avLst/>
        </a:prstGeom>
        <a:solidFill>
          <a:schemeClr val="accent1">
            <a:shade val="50000"/>
            <a:hueOff val="50954"/>
            <a:satOff val="-2850"/>
            <a:lumOff val="5675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1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Значення ГВ для дитини</a:t>
          </a:r>
          <a:endParaRPr lang="ru-UA" sz="24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888" y="6562643"/>
        <a:ext cx="11476456" cy="386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037F5-F15A-264C-8C1F-1EEDBABEAA43}" type="datetimeFigureOut">
              <a:rPr lang="ru-UA" smtClean="0"/>
              <a:t>07/30/2025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99E0B-F944-A544-ACA2-0453913993D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1250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99E0B-F944-A544-ACA2-0453913993D9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3300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99E0B-F944-A544-ACA2-0453913993D9}" type="slidenum">
              <a:rPr lang="ru-UA" smtClean="0"/>
              <a:t>11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1146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99E0B-F944-A544-ACA2-0453913993D9}" type="slidenum">
              <a:rPr lang="ru-UA" smtClean="0"/>
              <a:t>12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63497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99E0B-F944-A544-ACA2-0453913993D9}" type="slidenum">
              <a:rPr lang="ru-UA" smtClean="0"/>
              <a:t>13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8901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99E0B-F944-A544-ACA2-0453913993D9}" type="slidenum">
              <a:rPr lang="ru-UA" smtClean="0"/>
              <a:t>14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1899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99E0B-F944-A544-ACA2-0453913993D9}" type="slidenum">
              <a:rPr lang="ru-UA" smtClean="0"/>
              <a:t>15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0801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99E0B-F944-A544-ACA2-0453913993D9}" type="slidenum">
              <a:rPr lang="ru-UA" smtClean="0"/>
              <a:t>16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218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Пусковою його ланкою, як і при </a:t>
            </a:r>
            <a:r>
              <a:rPr lang="ru-RU" b="1" i="0" dirty="0" err="1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пролактиновому</a:t>
            </a:r>
            <a:r>
              <a:rPr lang="ru-RU" b="1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рефлексі</a:t>
            </a:r>
            <a:r>
              <a:rPr lang="ru-RU" b="1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, є </a:t>
            </a:r>
            <a:r>
              <a:rPr lang="ru-RU" b="1" i="0" dirty="0" err="1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подразнення</a:t>
            </a:r>
            <a:r>
              <a:rPr lang="ru-RU" b="1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області</a:t>
            </a:r>
            <a:r>
              <a:rPr lang="ru-RU" b="1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соска і ареоли при активному </a:t>
            </a:r>
            <a:r>
              <a:rPr lang="ru-RU" b="1" i="0" dirty="0" err="1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смоктанні</a:t>
            </a:r>
            <a:r>
              <a:rPr lang="ru-RU" b="1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99E0B-F944-A544-ACA2-0453913993D9}" type="slidenum">
              <a:rPr lang="ru-UA" smtClean="0"/>
              <a:t>17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0196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/>
                </a:solidFill>
              </a:rPr>
              <a:t>Тим часом, </a:t>
            </a:r>
            <a:r>
              <a:rPr lang="ru-RU" sz="1200" dirty="0" err="1">
                <a:solidFill>
                  <a:schemeClr val="tx1"/>
                </a:solidFill>
              </a:rPr>
              <a:t>існують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встановлені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способи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визначити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ru-RU" sz="1200" dirty="0" err="1">
                <a:solidFill>
                  <a:schemeClr val="tx1"/>
                </a:solidFill>
              </a:rPr>
              <a:t>чи</a:t>
            </a:r>
            <a:r>
              <a:rPr lang="ru-RU" sz="1200" dirty="0">
                <a:solidFill>
                  <a:schemeClr val="tx1"/>
                </a:solidFill>
              </a:rPr>
              <a:t> дитина </a:t>
            </a:r>
            <a:r>
              <a:rPr lang="ru-RU" sz="1200" dirty="0" err="1">
                <a:solidFill>
                  <a:schemeClr val="tx1"/>
                </a:solidFill>
              </a:rPr>
              <a:t>отримує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достатню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кількість</a:t>
            </a:r>
            <a:r>
              <a:rPr lang="ru-RU" sz="1200" dirty="0">
                <a:solidFill>
                  <a:schemeClr val="tx1"/>
                </a:solidFill>
              </a:rPr>
              <a:t> молока, шляхом спостереження за його або її вагою, </a:t>
            </a:r>
            <a:r>
              <a:rPr lang="ru-RU" sz="1200" dirty="0" err="1">
                <a:solidFill>
                  <a:schemeClr val="tx1"/>
                </a:solidFill>
              </a:rPr>
              <a:t>поведінкою</a:t>
            </a:r>
            <a:r>
              <a:rPr lang="ru-RU" sz="1200" dirty="0">
                <a:solidFill>
                  <a:schemeClr val="tx1"/>
                </a:solidFill>
              </a:rPr>
              <a:t> та </a:t>
            </a:r>
            <a:r>
              <a:rPr lang="ru-RU" sz="1200" dirty="0" err="1">
                <a:solidFill>
                  <a:schemeClr val="tx1"/>
                </a:solidFill>
              </a:rPr>
              <a:t>іншими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даними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фізичного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огляду</a:t>
            </a:r>
            <a:r>
              <a:rPr lang="ru-RU" sz="1200" dirty="0">
                <a:solidFill>
                  <a:schemeClr val="tx1"/>
                </a:solidFill>
              </a:rPr>
              <a:t>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99E0B-F944-A544-ACA2-0453913993D9}" type="slidenum">
              <a:rPr lang="ru-UA" smtClean="0"/>
              <a:t>21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0107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99E0B-F944-A544-ACA2-0453913993D9}" type="slidenum">
              <a:rPr lang="ru-UA" smtClean="0"/>
              <a:t>23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41282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99E0B-F944-A544-ACA2-0453913993D9}" type="slidenum">
              <a:rPr lang="ru-UA" smtClean="0"/>
              <a:t>24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961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99E0B-F944-A544-ACA2-0453913993D9}" type="slidenum">
              <a:rPr lang="ru-UA" smtClean="0"/>
              <a:t>2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58658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99E0B-F944-A544-ACA2-0453913993D9}" type="slidenum">
              <a:rPr lang="ru-UA" smtClean="0"/>
              <a:t>25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16581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99E0B-F944-A544-ACA2-0453913993D9}" type="slidenum">
              <a:rPr lang="ru-UA" smtClean="0"/>
              <a:t>26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98361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99E0B-F944-A544-ACA2-0453913993D9}" type="slidenum">
              <a:rPr lang="ru-UA" smtClean="0"/>
              <a:t>3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22600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99E0B-F944-A544-ACA2-0453913993D9}" type="slidenum">
              <a:rPr lang="ru-UA" smtClean="0"/>
              <a:t>4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28151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99E0B-F944-A544-ACA2-0453913993D9}" type="slidenum">
              <a:rPr lang="ru-UA" smtClean="0"/>
              <a:t>5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23781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99E0B-F944-A544-ACA2-0453913993D9}" type="slidenum">
              <a:rPr lang="ru-UA" smtClean="0"/>
              <a:t>6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1416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99E0B-F944-A544-ACA2-0453913993D9}" type="slidenum">
              <a:rPr lang="ru-UA" smtClean="0"/>
              <a:t>7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184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99E0B-F944-A544-ACA2-0453913993D9}" type="slidenum">
              <a:rPr lang="ru-UA" smtClean="0"/>
              <a:t>8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34242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tx1"/>
                </a:solidFill>
              </a:rPr>
              <a:t>Більшість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матерів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виробляють</a:t>
            </a:r>
            <a:r>
              <a:rPr lang="ru-RU" dirty="0">
                <a:solidFill>
                  <a:schemeClr val="tx1"/>
                </a:solidFill>
              </a:rPr>
              <a:t> достатньо молока для </a:t>
            </a:r>
            <a:r>
              <a:rPr lang="ru-RU" dirty="0" err="1">
                <a:solidFill>
                  <a:schemeClr val="tx1"/>
                </a:solidFill>
              </a:rPr>
              <a:t>своїх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немовлят</a:t>
            </a:r>
            <a:r>
              <a:rPr lang="ru-RU" dirty="0">
                <a:solidFill>
                  <a:schemeClr val="tx1"/>
                </a:solidFill>
              </a:rPr>
              <a:t>, якщо вони </a:t>
            </a:r>
            <a:r>
              <a:rPr lang="ru-RU" dirty="0" err="1">
                <a:solidFill>
                  <a:schemeClr val="tx1"/>
                </a:solidFill>
              </a:rPr>
              <a:t>здобувають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відповідну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освіту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підтримку</a:t>
            </a:r>
            <a:r>
              <a:rPr lang="ru-RU" dirty="0">
                <a:solidFill>
                  <a:schemeClr val="tx1"/>
                </a:solidFill>
              </a:rPr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99E0B-F944-A544-ACA2-0453913993D9}" type="slidenum">
              <a:rPr lang="ru-UA" smtClean="0"/>
              <a:t>10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0672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409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90045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312107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96324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43756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9327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016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559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91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512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7587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1339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86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520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308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23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accent1">
                <a:lumMod val="20000"/>
                <a:lumOff val="80000"/>
              </a:schemeClr>
            </a:gs>
            <a:gs pos="84000">
              <a:schemeClr val="accent2">
                <a:lumMod val="40000"/>
                <a:lumOff val="60000"/>
                <a:alpha val="39769"/>
              </a:schemeClr>
            </a:gs>
            <a:gs pos="98000">
              <a:schemeClr val="accent2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7/30/2025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44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1" r:id="rId12"/>
    <p:sldLayoutId id="2147484092" r:id="rId13"/>
    <p:sldLayoutId id="2147484093" r:id="rId14"/>
    <p:sldLayoutId id="2147484094" r:id="rId15"/>
    <p:sldLayoutId id="214748409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C113CA-B368-3D7C-EE1C-9A93E8DAA8F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>
            <a:off x="8729265" y="1810992"/>
            <a:ext cx="3143875" cy="2532407"/>
          </a:xfrm>
          <a:prstGeom prst="rect">
            <a:avLst/>
          </a:prstGeom>
          <a:effectLst>
            <a:softEdge rad="189831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54A86C-51AD-CE96-42B7-1EF8C219C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562" y="653144"/>
            <a:ext cx="7949459" cy="3282042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01-07 серпня 2025 року: Всесвітній і Всеукраїнський тиждень підтримки грудного вигодовування-</a:t>
            </a:r>
            <a:r>
              <a:rPr lang="uk-UA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«Пріоритет грудному  вигодовуванню: створюємо стійкі системи підтримки</a:t>
            </a:r>
            <a:r>
              <a:rPr lang="uk-UA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UA" sz="3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E0C716D-865B-0F5C-0DF8-309F7B02E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3457" y="4490358"/>
            <a:ext cx="5192486" cy="2166164"/>
          </a:xfrm>
        </p:spPr>
        <p:txBody>
          <a:bodyPr>
            <a:noAutofit/>
          </a:bodyPr>
          <a:lstStyle/>
          <a:p>
            <a:pPr algn="r"/>
            <a:r>
              <a:rPr lang="uk-UA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відділу промоції здорового способу життя КНП ХОР «ОЦМСЗСЖІАД»</a:t>
            </a:r>
          </a:p>
          <a:p>
            <a:pPr algn="r"/>
            <a:r>
              <a:rPr lang="ru-UA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Олеся ЛАПТА</a:t>
            </a:r>
          </a:p>
          <a:p>
            <a:pPr algn="r"/>
            <a:r>
              <a:rPr lang="uk-UA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рік </a:t>
            </a:r>
          </a:p>
          <a:p>
            <a:pPr algn="r"/>
            <a:endParaRPr lang="ru-UA" sz="2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530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B24739-00B1-4C10-891F-A8BC8A8DF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26" y="1123837"/>
            <a:ext cx="3122048" cy="2650721"/>
          </a:xfrm>
        </p:spPr>
        <p:txBody>
          <a:bodyPr>
            <a:normAutofit fontScale="90000"/>
          </a:bodyPr>
          <a:lstStyle/>
          <a:p>
            <a:pPr algn="ctr"/>
            <a:br>
              <a:rPr lang="uk-UA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bg2">
                    <a:lumMod val="25000"/>
                  </a:schemeClr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 цілі для оптимізації грудного вигодовування</a:t>
            </a:r>
            <a:endParaRPr lang="ru-RU" dirty="0">
              <a:solidFill>
                <a:schemeClr val="bg2">
                  <a:lumMod val="25000"/>
                </a:schemeClr>
              </a:solidFill>
              <a:highlight>
                <a:srgbClr val="FF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20D34D-8F0A-4F07-BC59-531797F2A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3534" y="148371"/>
            <a:ext cx="8881109" cy="6614760"/>
          </a:xfrm>
        </p:spPr>
        <p:txBody>
          <a:bodyPr>
            <a:normAutofit fontScale="25000" lnSpcReduction="20000"/>
          </a:bodyPr>
          <a:lstStyle/>
          <a:p>
            <a:pPr algn="just"/>
            <a:endParaRPr lang="ru-RU" sz="8000" dirty="0">
              <a:solidFill>
                <a:srgbClr val="CEDBE6">
                  <a:lumMod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9600" dirty="0">
                <a:solidFill>
                  <a:srgbClr val="CEDBE6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Негайний контакт шкіра до шкіри одразу після народження.</a:t>
            </a:r>
          </a:p>
          <a:p>
            <a:pPr algn="just"/>
            <a:r>
              <a:rPr lang="ru-RU" sz="9600" dirty="0">
                <a:solidFill>
                  <a:srgbClr val="CEDBE6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Уникайте догодовування молочною сумішшю, якщо це не потрібно за медичними показаннями.</a:t>
            </a:r>
          </a:p>
          <a:p>
            <a:pPr algn="just"/>
            <a:r>
              <a:rPr lang="ru-RU" sz="9600" dirty="0">
                <a:solidFill>
                  <a:srgbClr val="CEDBE6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Часте годування та випорожнення грудей (включаючи ручне зціджування, якщо необхідно), починайте відразу після народження, а потім не менше 8–12 разів на кожні 24 години, поки повністю не встановиться приплив грудного молока.</a:t>
            </a:r>
          </a:p>
          <a:p>
            <a:pPr algn="just"/>
            <a:r>
              <a:rPr lang="uk-UA" sz="9600" dirty="0">
                <a:solidFill>
                  <a:srgbClr val="CEDBE6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Годування «на Вимогу».</a:t>
            </a:r>
          </a:p>
          <a:p>
            <a:pPr algn="just"/>
            <a:r>
              <a:rPr lang="ru-RU" sz="9600" dirty="0">
                <a:solidFill>
                  <a:srgbClr val="CEDBE6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пропускати нічні годування.</a:t>
            </a:r>
          </a:p>
          <a:p>
            <a:pPr algn="just"/>
            <a:r>
              <a:rPr lang="uk-UA" sz="9600" dirty="0">
                <a:solidFill>
                  <a:srgbClr val="CEDBE6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Тривалість годування має становити 15–30 хвилин, без поспіху, але з обережним темпом.</a:t>
            </a:r>
            <a:endParaRPr lang="ru-RU" sz="9600" dirty="0">
              <a:solidFill>
                <a:srgbClr val="CEDBE6">
                  <a:lumMod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9600" dirty="0">
                <a:solidFill>
                  <a:srgbClr val="CEDBE6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 ефективного прикладання.</a:t>
            </a:r>
          </a:p>
          <a:p>
            <a:pPr algn="just"/>
            <a:r>
              <a:rPr lang="ru-RU" sz="9600" dirty="0">
                <a:solidFill>
                  <a:srgbClr val="CEDBE6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Уникайте штучних сосків (накладок) та  використання  дурників.</a:t>
            </a:r>
          </a:p>
          <a:p>
            <a:pPr marL="361950" marR="0" lvl="0" indent="-276225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9600" b="0" i="0" u="none" strike="noStrike" kern="1200" cap="none" spc="0" normalizeH="0" baseline="0" noProof="0" dirty="0">
                <a:ln>
                  <a:noFill/>
                </a:ln>
                <a:solidFill>
                  <a:srgbClr val="CEDB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24-годинне перебування в кімнаті з немовлям, щоб він вловлював та реагував на кожен сигнал годування</a:t>
            </a:r>
          </a:p>
          <a:p>
            <a:pPr marL="0" indent="0" algn="just">
              <a:buNone/>
            </a:pPr>
            <a:endParaRPr lang="ru-RU" sz="21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26F2AC-93D3-4DCB-9817-531A32C218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65" t="5271" r="8561" b="5212"/>
          <a:stretch/>
        </p:blipFill>
        <p:spPr>
          <a:xfrm>
            <a:off x="382966" y="3774558"/>
            <a:ext cx="2670568" cy="211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56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19AC15-5280-4D48-57A7-8C5A2CCF6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85" y="1087854"/>
            <a:ext cx="3709368" cy="2122380"/>
          </a:xfrm>
        </p:spPr>
        <p:txBody>
          <a:bodyPr>
            <a:noAutofit/>
          </a:bodyPr>
          <a:lstStyle/>
          <a:p>
            <a:pPr algn="ctr"/>
            <a:r>
              <a:rPr lang="ru-UA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 грудного вигодовування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A62ECB-FB49-30E0-E495-98F4671C9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8373" y="484232"/>
            <a:ext cx="8225979" cy="6373767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uk-UA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Правильне положення, прикладання та ефективне смоктання допомагають немовляті отримати достатню кількість молока, а матері – уникнути болю в сосках та грудях, допомагає зрозуміти, як годувати грудьми.</a:t>
            </a:r>
          </a:p>
          <a:p>
            <a:pPr algn="ctr"/>
            <a:r>
              <a:rPr lang="uk-UA" sz="26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медична сестра під час візиту у родину спостерігає за годуванням дитини грудьми протягом   4х хвилин.</a:t>
            </a:r>
          </a:p>
          <a:p>
            <a:pPr marL="0" marR="0" lvl="0" indent="0" algn="just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dirty="0">
                <a:solidFill>
                  <a:srgbClr val="CEDBE6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Спострігаємо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CEDB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доти, доки грудне вигодовування не встановиться. </a:t>
            </a:r>
          </a:p>
          <a:p>
            <a:pPr marL="0" marR="0" lvl="0" indent="0" algn="just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CEDB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тих, хто успішно розпочав грудне вигодовування в лікарні та не має факторів ризику виникнення проблем з грудним вигодовуванням згідно з алгоритмом, буде достатньо звичайного подальшого спостереження.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F9F9FE-5EF5-83FD-12CB-492778ABB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17" y="3462318"/>
            <a:ext cx="3063552" cy="302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27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19AC15-5280-4D48-57A7-8C5A2CCF6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60" y="1672795"/>
            <a:ext cx="3089412" cy="1756205"/>
          </a:xfrm>
        </p:spPr>
        <p:txBody>
          <a:bodyPr>
            <a:normAutofit fontScale="90000"/>
          </a:bodyPr>
          <a:lstStyle/>
          <a:p>
            <a:pPr algn="ctr"/>
            <a:r>
              <a:rPr lang="ru-UA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Ознаки грудного вигодовування 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1B123CF-7407-5FCF-B7DF-F4D5A290D4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7126247"/>
              </p:ext>
            </p:extLst>
          </p:nvPr>
        </p:nvGraphicFramePr>
        <p:xfrm>
          <a:off x="3276937" y="301936"/>
          <a:ext cx="8638738" cy="5884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8313">
                  <a:extLst>
                    <a:ext uri="{9D8B030D-6E8A-4147-A177-3AD203B41FA5}">
                      <a16:colId xmlns:a16="http://schemas.microsoft.com/office/drawing/2014/main" val="1812082742"/>
                    </a:ext>
                  </a:extLst>
                </a:gridCol>
                <a:gridCol w="4350425">
                  <a:extLst>
                    <a:ext uri="{9D8B030D-6E8A-4147-A177-3AD203B41FA5}">
                      <a16:colId xmlns:a16="http://schemas.microsoft.com/office/drawing/2014/main" val="3401057184"/>
                    </a:ext>
                  </a:extLst>
                </a:gridCol>
              </a:tblGrid>
              <a:tr h="757026">
                <a:tc>
                  <a:txBody>
                    <a:bodyPr/>
                    <a:lstStyle/>
                    <a:p>
                      <a:pPr algn="ctr"/>
                      <a:r>
                        <a:rPr lang="ru-UA" sz="2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УСПІШНІ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UA" sz="2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КАЗУЮТЬ НА ПРОБЛЕМИ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413940"/>
                  </a:ext>
                </a:extLst>
              </a:tr>
              <a:tr h="495101">
                <a:tc gridSpan="2">
                  <a:txBody>
                    <a:bodyPr/>
                    <a:lstStyle/>
                    <a:p>
                      <a:pPr algn="ctr"/>
                      <a:r>
                        <a:rPr lang="ru-UA" sz="2200" b="1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Мати</a:t>
                      </a:r>
                      <a:r>
                        <a:rPr lang="ru-RU" sz="2200" b="1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UA" sz="2200" b="1" u="sng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753290"/>
                  </a:ext>
                </a:extLst>
              </a:tr>
              <a:tr h="884108">
                <a:tc>
                  <a:txBody>
                    <a:bodyPr/>
                    <a:lstStyle/>
                    <a:p>
                      <a:r>
                        <a:rPr lang="ru-UA" sz="2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Виглядає здоровою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UA" sz="2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Нездорова чи чимось пригрічена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344760"/>
                  </a:ext>
                </a:extLst>
              </a:tr>
              <a:tr h="495101">
                <a:tc>
                  <a:txBody>
                    <a:bodyPr/>
                    <a:lstStyle/>
                    <a:p>
                      <a:r>
                        <a:rPr lang="ru-UA" sz="2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Розслаблена,</a:t>
                      </a:r>
                      <a:r>
                        <a:rPr lang="uk-UA" sz="2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їй </a:t>
                      </a:r>
                      <a:r>
                        <a:rPr lang="ru-UA" sz="2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комфортно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UA" sz="2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</a:t>
                      </a:r>
                      <a:r>
                        <a:rPr lang="uk-UA" sz="2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UA" sz="2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жена і їй не зручно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282607"/>
                  </a:ext>
                </a:extLst>
              </a:tr>
              <a:tr h="884108">
                <a:tc>
                  <a:txBody>
                    <a:bodyPr/>
                    <a:lstStyle/>
                    <a:p>
                      <a:r>
                        <a:rPr lang="ru-UA" sz="2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 мамою та дитиною хороший зв’язок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UA" sz="2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Мати не дивиться на дитину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685722"/>
                  </a:ext>
                </a:extLst>
              </a:tr>
              <a:tr h="495101">
                <a:tc gridSpan="2">
                  <a:txBody>
                    <a:bodyPr/>
                    <a:lstStyle/>
                    <a:p>
                      <a:pPr algn="ctr"/>
                      <a:r>
                        <a:rPr lang="ru-UA" sz="2200" b="1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Дитина</a:t>
                      </a:r>
                      <a:r>
                        <a:rPr lang="ru-RU" sz="2200" b="1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UA" sz="2200" b="1" u="sng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306404"/>
                  </a:ext>
                </a:extLst>
              </a:tr>
              <a:tr h="495101">
                <a:tc>
                  <a:txBody>
                    <a:bodyPr/>
                    <a:lstStyle/>
                    <a:p>
                      <a:r>
                        <a:rPr lang="ru-UA" sz="2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Виглядає здоровою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UA" sz="2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Нездоров</a:t>
                      </a:r>
                      <a:r>
                        <a:rPr lang="uk-UA" sz="2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UA" sz="2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або сон</a:t>
                      </a:r>
                      <a:r>
                        <a:rPr lang="uk-UA" sz="2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лива</a:t>
                      </a:r>
                      <a:endParaRPr lang="ru-UA" sz="2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4900"/>
                  </a:ext>
                </a:extLst>
              </a:tr>
              <a:tr h="495101">
                <a:tc>
                  <a:txBody>
                    <a:bodyPr/>
                    <a:lstStyle/>
                    <a:p>
                      <a:r>
                        <a:rPr lang="ru-UA" sz="2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Розслаблена, їй комфортно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UA" sz="2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Беспокійна, плаче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107443"/>
                  </a:ext>
                </a:extLst>
              </a:tr>
              <a:tr h="884108">
                <a:tc>
                  <a:txBody>
                    <a:bodyPr/>
                    <a:lstStyle/>
                    <a:p>
                      <a:r>
                        <a:rPr lang="ru-UA" sz="2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Дитин</a:t>
                      </a:r>
                      <a:r>
                        <a:rPr lang="uk-UA" sz="2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UA" sz="2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прикладена до грудей, виглядає голод</a:t>
                      </a:r>
                      <a:r>
                        <a:rPr lang="uk-UA" sz="2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ною</a:t>
                      </a:r>
                      <a:endParaRPr lang="ru-UA" sz="2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UA" sz="2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Відмовляється смоктати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967611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4E38A04-AECD-86EF-67F9-FE4A8AED4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25" y="3721381"/>
            <a:ext cx="3089412" cy="185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18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19AC15-5280-4D48-57A7-8C5A2CCF6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10548"/>
            <a:ext cx="3747856" cy="1951506"/>
          </a:xfrm>
        </p:spPr>
        <p:txBody>
          <a:bodyPr>
            <a:noAutofit/>
          </a:bodyPr>
          <a:lstStyle/>
          <a:p>
            <a:pPr algn="ctr"/>
            <a:r>
              <a:rPr lang="ru-UA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Ознаки грудного вигодовування 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1B123CF-7407-5FCF-B7DF-F4D5A290D4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1030326"/>
              </p:ext>
            </p:extLst>
          </p:nvPr>
        </p:nvGraphicFramePr>
        <p:xfrm>
          <a:off x="3243595" y="1199963"/>
          <a:ext cx="8721427" cy="4879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7949">
                  <a:extLst>
                    <a:ext uri="{9D8B030D-6E8A-4147-A177-3AD203B41FA5}">
                      <a16:colId xmlns:a16="http://schemas.microsoft.com/office/drawing/2014/main" val="1812082742"/>
                    </a:ext>
                  </a:extLst>
                </a:gridCol>
                <a:gridCol w="4973478">
                  <a:extLst>
                    <a:ext uri="{9D8B030D-6E8A-4147-A177-3AD203B41FA5}">
                      <a16:colId xmlns:a16="http://schemas.microsoft.com/office/drawing/2014/main" val="1039695956"/>
                    </a:ext>
                  </a:extLst>
                </a:gridCol>
              </a:tblGrid>
              <a:tr h="680443">
                <a:tc>
                  <a:txBody>
                    <a:bodyPr/>
                    <a:lstStyle/>
                    <a:p>
                      <a:pPr algn="ctr"/>
                      <a:r>
                        <a:rPr lang="ru-UA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УСПІШНІ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UA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КАЗУЮТЬ НА ПРОБЛЕМИ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413940"/>
                  </a:ext>
                </a:extLst>
              </a:tr>
              <a:tr h="533003">
                <a:tc gridSpan="2">
                  <a:txBody>
                    <a:bodyPr/>
                    <a:lstStyle/>
                    <a:p>
                      <a:pPr algn="ctr"/>
                      <a:r>
                        <a:rPr lang="uk-UA" sz="2800" b="1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МОЛОЧНІ ЗАЛОЗИ</a:t>
                      </a:r>
                      <a:r>
                        <a:rPr lang="ru-RU" sz="2800" b="1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UA" sz="2800" b="1" u="sng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753290"/>
                  </a:ext>
                </a:extLst>
              </a:tr>
              <a:tr h="849671">
                <a:tc>
                  <a:txBody>
                    <a:bodyPr/>
                    <a:lstStyle/>
                    <a:p>
                      <a:r>
                        <a:rPr lang="ru-UA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UA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Виглядають червоними, напруженими, є тріщини сосків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344760"/>
                  </a:ext>
                </a:extLst>
              </a:tr>
              <a:tr h="475816">
                <a:tc>
                  <a:txBody>
                    <a:bodyPr/>
                    <a:lstStyle/>
                    <a:p>
                      <a:r>
                        <a:rPr lang="ru-UA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Немає болю та комфортно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UA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Молочна залоза чи сосок болючі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282607"/>
                  </a:ext>
                </a:extLst>
              </a:tr>
              <a:tr h="2076317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UA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олочна залоза гарно підтримується пальцями далеко від соска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UA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олочна залоза підтримується пальцями близько до соска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685722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8804F7-C793-EDAE-1989-49233D3CF5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29"/>
          <a:stretch/>
        </p:blipFill>
        <p:spPr>
          <a:xfrm>
            <a:off x="317828" y="3474694"/>
            <a:ext cx="2925767" cy="195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75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19AC15-5280-4D48-57A7-8C5A2CCF6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1828"/>
            <a:ext cx="3508738" cy="1766047"/>
          </a:xfrm>
        </p:spPr>
        <p:txBody>
          <a:bodyPr>
            <a:noAutofit/>
          </a:bodyPr>
          <a:lstStyle/>
          <a:p>
            <a:pPr algn="ctr"/>
            <a:r>
              <a:rPr lang="ru-UA" sz="4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Ознаки грудного вигодовування 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1B123CF-7407-5FCF-B7DF-F4D5A290D4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147892"/>
              </p:ext>
            </p:extLst>
          </p:nvPr>
        </p:nvGraphicFramePr>
        <p:xfrm>
          <a:off x="3696005" y="372662"/>
          <a:ext cx="8307928" cy="6367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634">
                  <a:extLst>
                    <a:ext uri="{9D8B030D-6E8A-4147-A177-3AD203B41FA5}">
                      <a16:colId xmlns:a16="http://schemas.microsoft.com/office/drawing/2014/main" val="1812082742"/>
                    </a:ext>
                  </a:extLst>
                </a:gridCol>
                <a:gridCol w="4726294">
                  <a:extLst>
                    <a:ext uri="{9D8B030D-6E8A-4147-A177-3AD203B41FA5}">
                      <a16:colId xmlns:a16="http://schemas.microsoft.com/office/drawing/2014/main" val="2570500729"/>
                    </a:ext>
                  </a:extLst>
                </a:gridCol>
              </a:tblGrid>
              <a:tr h="654931">
                <a:tc>
                  <a:txBody>
                    <a:bodyPr/>
                    <a:lstStyle/>
                    <a:p>
                      <a:pPr algn="ctr"/>
                      <a:r>
                        <a:rPr lang="ru-UA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УСПІШНІ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UA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КАЗУЮТЬ НА ПРОБЛЕМИ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413940"/>
                  </a:ext>
                </a:extLst>
              </a:tr>
              <a:tr h="607285">
                <a:tc gridSpan="2">
                  <a:txBody>
                    <a:bodyPr/>
                    <a:lstStyle/>
                    <a:p>
                      <a:pPr algn="ctr"/>
                      <a:r>
                        <a:rPr lang="uk-UA" sz="2800" b="1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ПОЛОЖЕННЯ ДИТИНИ</a:t>
                      </a:r>
                      <a:r>
                        <a:rPr lang="ru-RU" sz="2800" b="1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UA" sz="2800" b="1" u="sng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753290"/>
                  </a:ext>
                </a:extLst>
              </a:tr>
              <a:tr h="1084438">
                <a:tc>
                  <a:txBody>
                    <a:bodyPr/>
                    <a:lstStyle/>
                    <a:p>
                      <a:r>
                        <a:rPr lang="ru-UA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Голова та тіло дитини на одній лінії (площині)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UA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Голова та тіло дитини не в одній лінії (площині)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344760"/>
                  </a:ext>
                </a:extLst>
              </a:tr>
              <a:tr h="1084438">
                <a:tc>
                  <a:txBody>
                    <a:bodyPr/>
                    <a:lstStyle/>
                    <a:p>
                      <a:r>
                        <a:rPr lang="ru-UA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Дитину тримають близько до тіла мами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UA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Дитину не тримають близько до тіла мами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06025"/>
                  </a:ext>
                </a:extLst>
              </a:tr>
              <a:tr h="1084438">
                <a:tc>
                  <a:txBody>
                    <a:bodyPr/>
                    <a:lstStyle/>
                    <a:p>
                      <a:r>
                        <a:rPr lang="ru-UA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тіло дитини підтримується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UA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тіло дитини не підтримується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282607"/>
                  </a:ext>
                </a:extLst>
              </a:tr>
              <a:tr h="1561592">
                <a:tc>
                  <a:txBody>
                    <a:bodyPr/>
                    <a:lstStyle/>
                    <a:p>
                      <a:r>
                        <a:rPr lang="ru-UA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Дитину підносять до грудей, ніс навпроти соска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UA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Молочні залози підносяться до дитини, губи/підборіддя навпроти соска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685722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4A0C93-6508-1D58-56B1-C72FBB46B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66" y="3570125"/>
            <a:ext cx="3508738" cy="267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51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19AC15-5280-4D48-57A7-8C5A2CCF6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" y="1001949"/>
            <a:ext cx="3200511" cy="2188723"/>
          </a:xfrm>
        </p:spPr>
        <p:txBody>
          <a:bodyPr>
            <a:normAutofit/>
          </a:bodyPr>
          <a:lstStyle/>
          <a:p>
            <a:pPr algn="ctr"/>
            <a:r>
              <a:rPr lang="ru-UA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Ознаки грудного вигодовування 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1B123CF-7407-5FCF-B7DF-F4D5A290D4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0612978"/>
              </p:ext>
            </p:extLst>
          </p:nvPr>
        </p:nvGraphicFramePr>
        <p:xfrm>
          <a:off x="3852153" y="229368"/>
          <a:ext cx="8073958" cy="631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3503">
                  <a:extLst>
                    <a:ext uri="{9D8B030D-6E8A-4147-A177-3AD203B41FA5}">
                      <a16:colId xmlns:a16="http://schemas.microsoft.com/office/drawing/2014/main" val="1812082742"/>
                    </a:ext>
                  </a:extLst>
                </a:gridCol>
                <a:gridCol w="4180455">
                  <a:extLst>
                    <a:ext uri="{9D8B030D-6E8A-4147-A177-3AD203B41FA5}">
                      <a16:colId xmlns:a16="http://schemas.microsoft.com/office/drawing/2014/main" val="3401057184"/>
                    </a:ext>
                  </a:extLst>
                </a:gridCol>
              </a:tblGrid>
              <a:tr h="636697">
                <a:tc>
                  <a:txBody>
                    <a:bodyPr/>
                    <a:lstStyle/>
                    <a:p>
                      <a:pPr algn="ctr"/>
                      <a:r>
                        <a:rPr lang="ru-UA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УСПІШНІ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UA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КАЗУЮТЬ НА ПРОБЛЕМИ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413940"/>
                  </a:ext>
                </a:extLst>
              </a:tr>
              <a:tr h="636697">
                <a:tc gridSpan="2">
                  <a:txBody>
                    <a:bodyPr/>
                    <a:lstStyle/>
                    <a:p>
                      <a:pPr algn="ctr"/>
                      <a:r>
                        <a:rPr lang="uk-UA" sz="2200" b="1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ПРИКЛАДАННЯ ДО ГРУДЕЙ</a:t>
                      </a:r>
                      <a:r>
                        <a:rPr lang="ru-RU" sz="2200" b="1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UA" sz="2200" b="1" u="sng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753290"/>
                  </a:ext>
                </a:extLst>
              </a:tr>
              <a:tr h="1637223">
                <a:tc>
                  <a:txBody>
                    <a:bodyPr/>
                    <a:lstStyle/>
                    <a:p>
                      <a:r>
                        <a:rPr lang="ru-UA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 верхньою губою дитини видно більшу дільницю ореоли, ніж під нижньою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UA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Більша дільниця ореоли видна під нижньою губою дитини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344760"/>
                  </a:ext>
                </a:extLst>
              </a:tr>
              <a:tr h="636697">
                <a:tc>
                  <a:txBody>
                    <a:bodyPr/>
                    <a:lstStyle/>
                    <a:p>
                      <a:r>
                        <a:rPr lang="ru-UA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Рот </a:t>
                      </a:r>
                      <a:r>
                        <a:rPr lang="uk-UA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дитини </a:t>
                      </a:r>
                      <a:r>
                        <a:rPr lang="ru-UA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широко відкритий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UA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Рот </a:t>
                      </a:r>
                      <a:r>
                        <a:rPr lang="uk-UA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дитини </a:t>
                      </a:r>
                      <a:r>
                        <a:rPr lang="ru-UA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відкритий нешироко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06025"/>
                  </a:ext>
                </a:extLst>
              </a:tr>
              <a:tr h="1136960">
                <a:tc>
                  <a:txBody>
                    <a:bodyPr/>
                    <a:lstStyle/>
                    <a:p>
                      <a:r>
                        <a:rPr lang="ru-UA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Нижня губа вивернута назовні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UA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Нижня губа не вивернута назовні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282607"/>
                  </a:ext>
                </a:extLst>
              </a:tr>
              <a:tr h="1136960">
                <a:tc>
                  <a:txBody>
                    <a:bodyPr/>
                    <a:lstStyle/>
                    <a:p>
                      <a:r>
                        <a:rPr lang="ru-UA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Підборіддя дитини торкається до грудей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UA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Підборіддя дитини не торкається до грудей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685722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A8260E-7739-0E73-405E-EEA54C2D9B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0" r="2358" b="2198"/>
          <a:stretch/>
        </p:blipFill>
        <p:spPr>
          <a:xfrm>
            <a:off x="97971" y="2743201"/>
            <a:ext cx="3722881" cy="336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34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19AC15-5280-4D48-57A7-8C5A2CCF6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67" y="1517515"/>
            <a:ext cx="3220630" cy="2275043"/>
          </a:xfrm>
        </p:spPr>
        <p:txBody>
          <a:bodyPr>
            <a:normAutofit fontScale="90000"/>
          </a:bodyPr>
          <a:lstStyle/>
          <a:p>
            <a:pPr algn="ctr"/>
            <a:r>
              <a:rPr lang="ru-UA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Ознаки грудного вигодовування 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1B123CF-7407-5FCF-B7DF-F4D5A290D4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4279745"/>
              </p:ext>
            </p:extLst>
          </p:nvPr>
        </p:nvGraphicFramePr>
        <p:xfrm>
          <a:off x="3600754" y="274097"/>
          <a:ext cx="8351182" cy="6097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9944">
                  <a:extLst>
                    <a:ext uri="{9D8B030D-6E8A-4147-A177-3AD203B41FA5}">
                      <a16:colId xmlns:a16="http://schemas.microsoft.com/office/drawing/2014/main" val="1812082742"/>
                    </a:ext>
                  </a:extLst>
                </a:gridCol>
                <a:gridCol w="4301238">
                  <a:extLst>
                    <a:ext uri="{9D8B030D-6E8A-4147-A177-3AD203B41FA5}">
                      <a16:colId xmlns:a16="http://schemas.microsoft.com/office/drawing/2014/main" val="3401057184"/>
                    </a:ext>
                  </a:extLst>
                </a:gridCol>
              </a:tblGrid>
              <a:tr h="1129982">
                <a:tc>
                  <a:txBody>
                    <a:bodyPr/>
                    <a:lstStyle/>
                    <a:p>
                      <a:pPr algn="ctr"/>
                      <a:r>
                        <a:rPr lang="ru-UA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УСПІШНІ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UA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КАЗУЮТЬ НА ПРОБЛЕМИ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413940"/>
                  </a:ext>
                </a:extLst>
              </a:tr>
              <a:tr h="632789">
                <a:tc gridSpan="2">
                  <a:txBody>
                    <a:bodyPr/>
                    <a:lstStyle/>
                    <a:p>
                      <a:pPr algn="ctr"/>
                      <a:r>
                        <a:rPr lang="uk-UA" sz="2800" b="1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ГОДУВАННЯ ГРУДЬМИ (процес)</a:t>
                      </a:r>
                      <a:r>
                        <a:rPr lang="ru-RU" sz="2800" b="1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UA" sz="2800" b="1" u="sng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753290"/>
                  </a:ext>
                </a:extLst>
              </a:tr>
              <a:tr h="1129982">
                <a:tc>
                  <a:txBody>
                    <a:bodyPr/>
                    <a:lstStyle/>
                    <a:p>
                      <a:r>
                        <a:rPr lang="ru-UA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Повільно, глибоко смокче з паузами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UA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Швидко та неглибоко смокче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344760"/>
                  </a:ext>
                </a:extLst>
              </a:tr>
              <a:tr h="632789">
                <a:tc>
                  <a:txBody>
                    <a:bodyPr/>
                    <a:lstStyle/>
                    <a:p>
                      <a:r>
                        <a:rPr lang="ru-UA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Щоки круглі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UA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Щоки напружені та втягнуті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06025"/>
                  </a:ext>
                </a:extLst>
              </a:tr>
              <a:tr h="1129982">
                <a:tc>
                  <a:txBody>
                    <a:bodyPr/>
                    <a:lstStyle/>
                    <a:p>
                      <a:r>
                        <a:rPr lang="ru-UA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Можна бачити чи чути смоктання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UA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Можна почути цмокання та клацання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282607"/>
                  </a:ext>
                </a:extLst>
              </a:tr>
              <a:tr h="1129982">
                <a:tc>
                  <a:txBody>
                    <a:bodyPr/>
                    <a:lstStyle/>
                    <a:p>
                      <a:r>
                        <a:rPr lang="ru-UA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Дитина </a:t>
                      </a:r>
                      <a:r>
                        <a:rPr lang="uk-UA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відлучилася від грудей самостійно </a:t>
                      </a:r>
                      <a:endParaRPr lang="ru-UA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UA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Мати відлучає дитину від грудей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685722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8274C4-9295-F697-1402-27BB04B0F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64" y="3784560"/>
            <a:ext cx="3220630" cy="227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67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254402-1568-4062-8638-19E051C99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7" y="1123837"/>
            <a:ext cx="3070650" cy="4563731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i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 </a:t>
            </a:r>
            <a:r>
              <a:rPr lang="ru-RU" sz="4400" i="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виділення</a:t>
            </a:r>
            <a:r>
              <a:rPr lang="ru-RU" sz="4400" i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молока:</a:t>
            </a:r>
            <a:b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highlight>
                  <a:srgbClr val="FF00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Пусковою ланкою є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highlight>
                  <a:srgbClr val="FF00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подразнення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highlight>
                  <a:srgbClr val="FF00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highlight>
                  <a:srgbClr val="FF00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області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highlight>
                  <a:srgbClr val="FF00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соска та ареоли при активному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highlight>
                  <a:srgbClr val="FF00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смоктанні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highlight>
                  <a:srgbClr val="FF00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2EAEEE86-C78D-4644-B57D-0C8C61B0A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90106" y="1473582"/>
            <a:ext cx="4774244" cy="5384418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AA8474-585B-4026-AA43-667261E860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4350" y="39201"/>
            <a:ext cx="4127650" cy="375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46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D4323B-92D0-4CA9-9B52-D93F9B659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709076"/>
            <a:ext cx="2947482" cy="1170476"/>
          </a:xfrm>
        </p:spPr>
        <p:txBody>
          <a:bodyPr>
            <a:noAutofit/>
          </a:bodyPr>
          <a:lstStyle/>
          <a:p>
            <a:pPr algn="ctr"/>
            <a:r>
              <a:rPr lang="uk-UA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Біль під час годування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092117-3852-4AC3-A6EB-2B5FAF729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0008" y="512623"/>
            <a:ext cx="8105105" cy="5537982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 під час грудного вигодовування є загальною проблемою, але зазвичай її можна вирішити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додати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невеликі правки у техніку, особливо щодо кута, під яким дитина наближається до грудей. </a:t>
            </a:r>
          </a:p>
          <a:p>
            <a:pPr algn="just"/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 зазвичай є сигналом того, що дитина стискає або тре сосок під час смоктання, що може перешкоджати відтоку молока.</a:t>
            </a:r>
          </a:p>
          <a:p>
            <a:pPr algn="just"/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 мати відчуває біль під час смоктання грудей, їй слід за допомогою пальця розірвати клямку і змінити положення дитини так, щоб і їй, і дитині було зручно. </a:t>
            </a:r>
          </a:p>
          <a:p>
            <a:pPr algn="just"/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Затискання або розтирання соска під час годування може призвести до посилення болю, підвищити травмування та не забезпечує оптимальної передачі сигналів організму матері.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B2E7C3-B62D-46CA-BFAD-43C2649B93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8" t="25400" r="59772" b="9267"/>
          <a:stretch/>
        </p:blipFill>
        <p:spPr>
          <a:xfrm>
            <a:off x="461193" y="3306296"/>
            <a:ext cx="2739208" cy="274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71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BAF40B-10D4-4622-A8F2-370630415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051" y="252919"/>
            <a:ext cx="10220561" cy="1652081"/>
          </a:xfrm>
        </p:spPr>
        <p:txBody>
          <a:bodyPr>
            <a:normAutofit/>
          </a:bodyPr>
          <a:lstStyle/>
          <a:p>
            <a:pPr algn="ctr"/>
            <a:r>
              <a:rPr lang="uk-UA" sz="4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Ефективне прикладання дитини </a:t>
            </a:r>
            <a:endParaRPr lang="ru-RU" sz="40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545F06D-07CB-4313-B4B3-E6A3D4BE0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879" t="25814" r="66684" b="37864"/>
          <a:stretch/>
        </p:blipFill>
        <p:spPr>
          <a:xfrm>
            <a:off x="228600" y="1634246"/>
            <a:ext cx="4170125" cy="390113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8D6894-42B5-422F-BB56-0BB1797C6C24}"/>
              </a:ext>
            </a:extLst>
          </p:cNvPr>
          <p:cNvSpPr txBox="1"/>
          <p:nvPr/>
        </p:nvSpPr>
        <p:spPr>
          <a:xfrm>
            <a:off x="4621824" y="900507"/>
            <a:ext cx="7105887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ефективному захопленні кінчик соска матері повинен бути асиметрично розташований високо/глибоко в роті дитини (в районі з'єднання твердого та м'якого піднебіння) і спрямований до піднебіння.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Таке розташування призначене для того, щоб язик стикався з основою соска, а не з його кінчиком, що забезпечує вільний рух молока та запобігає болю та травмам сосків.</a:t>
            </a:r>
          </a:p>
        </p:txBody>
      </p:sp>
    </p:spTree>
    <p:extLst>
      <p:ext uri="{BB962C8B-B14F-4D97-AF65-F5344CB8AC3E}">
        <p14:creationId xmlns:p14="http://schemas.microsoft.com/office/powerpoint/2010/main" val="3045246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6A111-C72B-90F3-D8AC-74D5C3F63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9404" y="154770"/>
            <a:ext cx="3625208" cy="854224"/>
          </a:xfrm>
        </p:spPr>
        <p:txBody>
          <a:bodyPr>
            <a:normAutofit/>
          </a:bodyPr>
          <a:lstStyle/>
          <a:p>
            <a:r>
              <a:rPr lang="ru-RU" sz="4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Топографія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EB61B4-6484-0DDC-062B-0042DE1769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216" y="1008994"/>
            <a:ext cx="4448783" cy="463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9D9913-9AF2-526E-878F-9CE956E0DC38}"/>
              </a:ext>
            </a:extLst>
          </p:cNvPr>
          <p:cNvSpPr txBox="1"/>
          <p:nvPr/>
        </p:nvSpPr>
        <p:spPr>
          <a:xfrm>
            <a:off x="408562" y="1147864"/>
            <a:ext cx="7334654" cy="555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>
              <a:buFont typeface="Arial" panose="020B0604020202020204" pitchFamily="34" charset="0"/>
              <a:buChar char="•"/>
            </a:pP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Молочна залоза розташована на передній грудній стінці  між 2 і 6-м ребром</a:t>
            </a:r>
          </a:p>
          <a:p>
            <a:pPr algn="just" rtl="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МЗ лежить на глибокій грудній фасції, яка покриває великий грудний м’яз</a:t>
            </a:r>
          </a:p>
          <a:p>
            <a:pPr algn="just" rtl="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Сполучна тканина (зв’язки Купера) прикріплює груди до глибокої фасції, між ними утворюється ретромамарний простір, що забезпечує певну рухливість МЗ</a:t>
            </a:r>
          </a:p>
          <a:p>
            <a:pPr algn="just" rtl="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Залозиста тканина інколи вростати в глибоку фасцію, як наслідок – біль під час годування груддю</a:t>
            </a:r>
          </a:p>
          <a:p>
            <a:pPr algn="just" rtl="0"/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залозиста тканина молочної залози виступає трохи в пахвову область. </a:t>
            </a:r>
            <a:r>
              <a:rPr lang="ru-RU" sz="2200" b="0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 хвіст Спенса. </a:t>
            </a: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 пов’язаний з центральною системою молочних проток, стає помітним під час вагітності і після пологів.</a:t>
            </a:r>
            <a:endParaRPr lang="ru-RU" sz="2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 не плутати його </a:t>
            </a:r>
            <a:r>
              <a:rPr lang="ru-RU" sz="2200" b="0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додатковими молочними залозами та зі збільшенням ЛВ!</a:t>
            </a:r>
          </a:p>
        </p:txBody>
      </p:sp>
    </p:spTree>
    <p:extLst>
      <p:ext uri="{BB962C8B-B14F-4D97-AF65-F5344CB8AC3E}">
        <p14:creationId xmlns:p14="http://schemas.microsoft.com/office/powerpoint/2010/main" val="3075262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41EB43-5E5F-4E9D-9639-7BBE718B8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428968"/>
            <a:ext cx="2947482" cy="1821382"/>
          </a:xfrm>
        </p:spPr>
        <p:txBody>
          <a:bodyPr>
            <a:normAutofit fontScale="90000"/>
          </a:bodyPr>
          <a:lstStyle/>
          <a:p>
            <a:pPr algn="ctr"/>
            <a:br>
              <a:rPr lang="uk-UA" sz="4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Чуйне годування</a:t>
            </a:r>
            <a:endParaRPr lang="ru-RU" sz="40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B69595-E41A-4EB5-8824-31768F9CF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0642" y="864108"/>
            <a:ext cx="8111660" cy="5120640"/>
          </a:xfrm>
        </p:spPr>
        <p:txBody>
          <a:bodyPr/>
          <a:lstStyle/>
          <a:p>
            <a:pPr marL="361950" indent="-276225" algn="just">
              <a:spcBef>
                <a:spcPts val="5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tabLst>
                <a:tab pos="808038" algn="l"/>
              </a:tabLst>
            </a:pPr>
            <a:r>
              <a:rPr lang="uk-UA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Годування на вимогу – двосторонній процес або взаємні відносини, які передбачають таке: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61950" lvl="1" indent="-276225" algn="just">
              <a:spcBef>
                <a:spcPts val="7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900"/>
              <a:buFont typeface="Wingdings" panose="05000000000000000000" pitchFamily="2" charset="2"/>
              <a:buChar char="ü"/>
              <a:tabLst>
                <a:tab pos="808038" algn="l"/>
              </a:tabLst>
            </a:pPr>
            <a:r>
              <a:rPr lang="uk-UA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дитина подає підказки, знаки або сигнали про голод або ситість;</a:t>
            </a:r>
            <a:endParaRPr lang="ru-RU" sz="2800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61950" marR="83185" lvl="1" indent="-276225" algn="just">
              <a:lnSpc>
                <a:spcPct val="117000"/>
              </a:lnSpc>
              <a:spcBef>
                <a:spcPts val="765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900"/>
              <a:buFont typeface="Wingdings" panose="05000000000000000000" pitchFamily="2" charset="2"/>
              <a:buChar char="ü"/>
              <a:tabLst>
                <a:tab pos="808038" algn="l"/>
              </a:tabLst>
            </a:pPr>
            <a:r>
              <a:rPr lang="uk-UA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батьки помічають сигнали дитини, точно тлумачать ці сигнали й відповідно реагують на них;</a:t>
            </a:r>
            <a:endParaRPr lang="ru-RU" sz="2800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61950" marR="83820" lvl="1" indent="-276225" algn="just">
              <a:lnSpc>
                <a:spcPct val="117000"/>
              </a:lnSpc>
              <a:spcBef>
                <a:spcPts val="59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900"/>
              <a:buFont typeface="Wingdings" panose="05000000000000000000" pitchFamily="2" charset="2"/>
              <a:buChar char="ü"/>
              <a:tabLst>
                <a:tab pos="808038" algn="l"/>
              </a:tabLst>
            </a:pPr>
            <a:r>
              <a:rPr lang="uk-UA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дитина розуміє, що на її сигнали реагують, і що ця реакція є передбачуваною.</a:t>
            </a:r>
            <a:endParaRPr lang="ru-RU" sz="2800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EC92FD-A9BA-4322-8FCC-F3C935EEFF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50" t="6483" r="10861" b="5786"/>
          <a:stretch/>
        </p:blipFill>
        <p:spPr>
          <a:xfrm>
            <a:off x="539698" y="3250351"/>
            <a:ext cx="2947482" cy="313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34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169A194-A156-49E6-AC1E-AD64418DE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904" y="658368"/>
            <a:ext cx="8911667" cy="5947384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Здорові немовлята зазвичай втрачають вагу протягом перших 3-5 днів життя, а потім їх вага починає збільшуватися на 15-30 г/добу, щоб відновити свою вагу при народженні до 10-14 діб. </a:t>
            </a:r>
          </a:p>
          <a:p>
            <a:pPr algn="just"/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 здорові немовлята повинні відновити свою вагу при народженні до трьох тижнів життя.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Tx/>
              <a:buFont typeface="Wingdings 3" charset="2"/>
              <a:buChar char=""/>
              <a:tabLst/>
              <a:defRPr/>
            </a:pPr>
            <a:r>
              <a:rPr lang="ru-RU" sz="2400" dirty="0">
                <a:solidFill>
                  <a:srgbClr val="CEDBE6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Жінки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CEDB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повинні чекати на вироблення значного обсягу молока              (у мілілітрах) до 3-4 дня після пологів.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CEDB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Враховуємо, що вміст шлунка новонародженого у 1й день=5-7 мл, 3й день=22-27 мл, 1 тиждень=45-60 мл, 1 місяць=80-150 мл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 ознаки, що вимагають ретельного спостереження, включають труднощі із захопленням грудей або відсутність ефективного смоктання, біль або стиснення материнських сосків, наявність кристалів уратів у підгузку або інші ознаки, що вказують на зневоднення.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AC80BA4-034E-49EC-9140-344707D10A6B}"/>
              </a:ext>
            </a:extLst>
          </p:cNvPr>
          <p:cNvSpPr txBox="1">
            <a:spLocks/>
          </p:cNvSpPr>
          <p:nvPr/>
        </p:nvSpPr>
        <p:spPr>
          <a:xfrm>
            <a:off x="93429" y="1123837"/>
            <a:ext cx="3245193" cy="2608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Занепокоєння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приводу вироблення молока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D1CDC5-DEB5-43F3-B498-FB05EEB63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45" y="3799037"/>
            <a:ext cx="2941759" cy="19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83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356D2309-CEB5-5B60-AFA5-29C4ECCA9C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7367939"/>
              </p:ext>
            </p:extLst>
          </p:nvPr>
        </p:nvGraphicFramePr>
        <p:xfrm>
          <a:off x="252919" y="1206230"/>
          <a:ext cx="2929193" cy="2705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>
            <a:extLst>
              <a:ext uri="{FF2B5EF4-FFF2-40B4-BE49-F238E27FC236}">
                <a16:creationId xmlns:a16="http://schemas.microsoft.com/office/drawing/2014/main" id="{4CEAE254-FA96-4BD3-A66E-B84A90F6C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6290" y="136961"/>
            <a:ext cx="9012791" cy="6584077"/>
          </a:xfrm>
        </p:spPr>
        <p:txBody>
          <a:bodyPr>
            <a:normAutofit lnSpcReduction="10000"/>
          </a:bodyPr>
          <a:lstStyle/>
          <a:p>
            <a:pPr lvl="0" algn="just">
              <a:buFont typeface="Wingdings" pitchFamily="2" charset="2"/>
              <a:buChar char="v"/>
            </a:pPr>
            <a:r>
              <a:rPr lang="uk-UA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6–8 мокрих пелюшок за 24 години;</a:t>
            </a:r>
            <a:endParaRPr lang="ru-RU" sz="2800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uk-UA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декілька рідких випорожнень на день;</a:t>
            </a:r>
            <a:endParaRPr lang="ru-RU" sz="2800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uk-UA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відчуття наповнення грудей перед годуванням і спорожнення після годування;</a:t>
            </a:r>
            <a:endParaRPr lang="ru-RU" sz="2800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uk-UA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дитина їсть 8 і більше разів протягом 24 годин, із щонайменше одним годуванням уночі;</a:t>
            </a:r>
            <a:endParaRPr lang="ru-RU" sz="2800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uk-UA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дитина набирає 140–210 грамів за тиждень (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 500 </a:t>
            </a:r>
            <a:r>
              <a:rPr lang="uk-UA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 в місяць).</a:t>
            </a:r>
            <a:endParaRPr lang="ru-RU" sz="2800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uk-UA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 у вас та/або матері є сумніви, мати може вести облік кількості прикладань, тривалості, техніки прикладання, кількості мокрих і брудних підгузків.  Якщо кількість мокрих підгузків раптово зменшилася протягом одного-двох днів, можливо, дитина захворіла, і її має обстежити лікар.</a:t>
            </a:r>
            <a:endParaRPr lang="ru-RU" sz="2800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9E8730-70B5-4F9E-8676-55C3FA68640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103" t="4261" r="23241" b="7925"/>
          <a:stretch/>
        </p:blipFill>
        <p:spPr>
          <a:xfrm>
            <a:off x="368029" y="3429000"/>
            <a:ext cx="2443151" cy="318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36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845441A5-4CB1-C91B-BEEB-1DCB8F9B03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4968149"/>
              </p:ext>
            </p:extLst>
          </p:nvPr>
        </p:nvGraphicFramePr>
        <p:xfrm>
          <a:off x="354720" y="760995"/>
          <a:ext cx="3361246" cy="2979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Объект 2">
            <a:extLst>
              <a:ext uri="{FF2B5EF4-FFF2-40B4-BE49-F238E27FC236}">
                <a16:creationId xmlns:a16="http://schemas.microsoft.com/office/drawing/2014/main" id="{4AA62ECB-FB49-30E0-E495-98F4671C9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0207" y="1245833"/>
            <a:ext cx="7817074" cy="5096599"/>
          </a:xfrm>
        </p:spPr>
        <p:txBody>
          <a:bodyPr>
            <a:noAutofit/>
          </a:bodyPr>
          <a:lstStyle/>
          <a:p>
            <a:pPr marL="361950" indent="-276225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uk-UA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 не задоволена після годування груддю </a:t>
            </a:r>
          </a:p>
          <a:p>
            <a:pPr marL="361950" indent="-276225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uk-UA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 часто плаче .</a:t>
            </a:r>
          </a:p>
          <a:p>
            <a:pPr marL="361950" indent="-276225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uk-UA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 часто годування груддю. </a:t>
            </a:r>
          </a:p>
          <a:p>
            <a:pPr marL="361950" indent="-276225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uk-UA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 довге годування груддю. </a:t>
            </a:r>
          </a:p>
          <a:p>
            <a:pPr marL="361950" indent="-276225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uk-UA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 не хоче годуватися грудьми.</a:t>
            </a:r>
          </a:p>
          <a:p>
            <a:pPr marL="361950" indent="-276225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uk-UA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Стілець дитини твердий, сухий або зелений. </a:t>
            </a:r>
          </a:p>
          <a:p>
            <a:pPr marL="361950" indent="-276225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uk-UA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дитини рідкісний мізерний стілець. </a:t>
            </a:r>
          </a:p>
          <a:p>
            <a:pPr marL="361950" indent="-276225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uk-UA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зціджуванні у матері не виходить молоко. </a:t>
            </a:r>
          </a:p>
          <a:p>
            <a:pPr marL="361950" indent="-276225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uk-UA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Груди не збільшуються (при вагітності). </a:t>
            </a:r>
          </a:p>
          <a:p>
            <a:pPr marL="361950" indent="-276225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uk-UA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не «прибуває» (після пологів).</a:t>
            </a:r>
            <a:endParaRPr lang="ru-RU" sz="2400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15D7E6-CBED-3EDA-B4E2-89F2B20990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719" y="3969754"/>
            <a:ext cx="3526621" cy="237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23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19AC15-5280-4D48-57A7-8C5A2CCF6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47" y="1110700"/>
            <a:ext cx="2947482" cy="1359784"/>
          </a:xfrm>
        </p:spPr>
        <p:txBody>
          <a:bodyPr>
            <a:normAutofit fontScale="90000"/>
          </a:bodyPr>
          <a:lstStyle/>
          <a:p>
            <a:pPr algn="ctr"/>
            <a:br>
              <a:rPr lang="uk-UA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UA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дій медичної сестри при проблемах ВГВ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A62ECB-FB49-30E0-E495-98F4671C9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319" y="175098"/>
            <a:ext cx="8225979" cy="6414887"/>
          </a:xfrm>
        </p:spPr>
        <p:txBody>
          <a:bodyPr>
            <a:noAutofit/>
          </a:bodyPr>
          <a:lstStyle/>
          <a:p>
            <a:pPr algn="just"/>
            <a:r>
              <a:rPr lang="uk-UA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Те, які рішення ви пропонуватимете матері (складаючи індивідуальний план ведення ризику) –  </a:t>
            </a:r>
            <a:r>
              <a:rPr lang="uk-UA" sz="2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 від причини нестачі молока. </a:t>
            </a:r>
          </a:p>
          <a:p>
            <a:pPr algn="just"/>
            <a:r>
              <a:rPr lang="uk-UA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Ніколи не забувайте домовитися з матір'ю про нові зустрічі (прогресивна модель візитів, зі складанням індивідуального плану). </a:t>
            </a:r>
          </a:p>
          <a:p>
            <a:pPr algn="just"/>
            <a:r>
              <a:rPr lang="uk-UA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можливості відвідуйте матір і дитину через 2-3 дні, поки дитина не почне набирати вагу, а мати не почуватиметься впевненіше. </a:t>
            </a:r>
          </a:p>
          <a:p>
            <a:pPr algn="just"/>
            <a:r>
              <a:rPr lang="uk-UA" sz="2800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щоб дитина набрала вагу, може знадобитися від трьох до семи днів.</a:t>
            </a:r>
            <a:endParaRPr lang="ru-RU" sz="2800" u="sng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489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B61C69-A01E-2C53-E522-493C2EE4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738" y="214314"/>
            <a:ext cx="8343900" cy="571500"/>
          </a:xfrm>
        </p:spPr>
        <p:txBody>
          <a:bodyPr>
            <a:normAutofit fontScale="90000"/>
          </a:bodyPr>
          <a:lstStyle/>
          <a:p>
            <a:r>
              <a:rPr lang="ru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ПОГОВОРИМО! КОНСУЛЬТУЄМО:</a:t>
            </a:r>
          </a:p>
        </p:txBody>
      </p:sp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2AC5AD3D-B3D1-4575-9D66-F0AFFB3BBE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3729997"/>
              </p:ext>
            </p:extLst>
          </p:nvPr>
        </p:nvGraphicFramePr>
        <p:xfrm>
          <a:off x="368968" y="-326572"/>
          <a:ext cx="11518232" cy="6970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8845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E0ACF-751B-B592-2085-7DCD43545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578" y="1123838"/>
            <a:ext cx="3385225" cy="4207580"/>
          </a:xfrm>
        </p:spPr>
        <p:txBody>
          <a:bodyPr>
            <a:normAutofit fontScale="90000"/>
          </a:bodyPr>
          <a:lstStyle/>
          <a:p>
            <a:pPr algn="ctr"/>
            <a:b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/>
              <a:t>Грудне вигодовування – не тільки про їжу</a:t>
            </a:r>
            <a:r>
              <a:rPr lang="ru-UA" dirty="0"/>
              <a:t> !!!</a:t>
            </a:r>
            <a:b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UA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D62628-D2E0-5AF7-457D-CCE56E414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680" y="755680"/>
            <a:ext cx="6929742" cy="468873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A531A3-5CE2-E0EF-F7F7-7ADC05BB4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680" y="883262"/>
            <a:ext cx="6929742" cy="4688732"/>
          </a:xfrm>
          <a:prstGeom prst="rect">
            <a:avLst/>
          </a:prstGeom>
          <a:effectLst>
            <a:softEdge rad="674580"/>
          </a:effectLst>
        </p:spPr>
      </p:pic>
    </p:spTree>
    <p:extLst>
      <p:ext uri="{BB962C8B-B14F-4D97-AF65-F5344CB8AC3E}">
        <p14:creationId xmlns:p14="http://schemas.microsoft.com/office/powerpoint/2010/main" val="1063331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C2B01C-667B-7067-1675-10FFF25BF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847" y="155644"/>
            <a:ext cx="6653718" cy="1114798"/>
          </a:xfrm>
        </p:spPr>
        <p:txBody>
          <a:bodyPr>
            <a:normAutofit/>
          </a:bodyPr>
          <a:lstStyle/>
          <a:p>
            <a:r>
              <a:rPr lang="ru-RU" sz="36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молочної залози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3CBB732-7CCF-9CB1-C79B-27AC74AEA6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743" y="977462"/>
            <a:ext cx="4849821" cy="443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A4B2B2-8630-62E0-279A-335A6DBD425B}"/>
              </a:ext>
            </a:extLst>
          </p:cNvPr>
          <p:cNvSpPr txBox="1"/>
          <p:nvPr/>
        </p:nvSpPr>
        <p:spPr>
          <a:xfrm>
            <a:off x="3049621" y="2695201"/>
            <a:ext cx="38874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5E8E6E-8776-879D-1AC8-9A80208BF7B2}"/>
              </a:ext>
            </a:extLst>
          </p:cNvPr>
          <p:cNvSpPr txBox="1"/>
          <p:nvPr/>
        </p:nvSpPr>
        <p:spPr>
          <a:xfrm>
            <a:off x="246434" y="1254869"/>
            <a:ext cx="6849309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>
              <a:buFont typeface="Arial" panose="020B0604020202020204" pitchFamily="34" charset="0"/>
              <a:buChar char="•"/>
            </a:pPr>
            <a:r>
              <a:rPr lang="ru-RU" sz="220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основні структури грудей є: шкіра, підшкірна клітковина та тіло молочної залози.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ru-RU" sz="220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Шкіра: власне шкіра, сосок, ареола.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ru-RU" sz="220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шкірі є волосся, сальні залози, апокринові потові залози.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ru-RU" sz="220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Ареола це кругла пігментована ділянка навколо соска. Діаметр ареоли в середньому 4 см. Ареола збільшується під час вагітності.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ru-RU" sz="220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Пігментація ареоли результат розподілу   меланоцитів. Під час вагітності колір темнішає.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ru-RU" sz="220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ареолі є залози Монтгомері – невеликі горбисті структури, що можуть збільшуватися під час вагітності.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ru-RU" sz="220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Сосок і ареола надзвичайно еластичні і це важливо для подальшого ефективного і безболісного прикладання дитини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9CA154-F63D-D3A9-B3C8-0D72D68697C7}"/>
              </a:ext>
            </a:extLst>
          </p:cNvPr>
          <p:cNvSpPr txBox="1"/>
          <p:nvPr/>
        </p:nvSpPr>
        <p:spPr>
          <a:xfrm>
            <a:off x="8404698" y="5671226"/>
            <a:ext cx="27431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Сосок</a:t>
            </a:r>
            <a:endParaRPr lang="ru-RU" sz="20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Ареола</a:t>
            </a:r>
            <a:endParaRPr lang="ru-RU" sz="20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Залози Монтгомері</a:t>
            </a:r>
            <a:endParaRPr lang="ru-RU" sz="20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7993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19AC15-5280-4D48-57A7-8C5A2CCF6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76724"/>
            <a:ext cx="3479563" cy="2523775"/>
          </a:xfrm>
        </p:spPr>
        <p:txBody>
          <a:bodyPr>
            <a:noAutofit/>
          </a:bodyPr>
          <a:lstStyle/>
          <a:p>
            <a:pPr algn="ctr"/>
            <a:r>
              <a:rPr lang="uk-UA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Біологічно активні компоненти грудного молока </a:t>
            </a:r>
            <a:endParaRPr lang="ru-UA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28B09D8F-D5B7-7F8E-0FD2-69C605640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9563" y="233464"/>
            <a:ext cx="8712437" cy="6459944"/>
          </a:xfrm>
        </p:spPr>
        <p:txBody>
          <a:bodyPr>
            <a:no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CEDB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Грудне молоко містить не тільки макро-і мікроелементи, а й живі клітини, фактори росту та імунозахисні речовини. </a:t>
            </a:r>
          </a:p>
          <a:p>
            <a:pPr algn="just"/>
            <a:r>
              <a:rPr lang="uk-UA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Антимікробна активність </a:t>
            </a:r>
            <a:r>
              <a:rPr lang="uk-UA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імуноглобуліни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лізоцим, лактоферин, вільні жирні кислоти та моногліцериди, ліпаза, муцини, лейкоцити, стовбурові клітини. Протимікробний захист від шлунково-кишкових та інших інфекцій, а також від розвитку некротизуючого ентероколіту (НЕК).</a:t>
            </a:r>
          </a:p>
          <a:p>
            <a:pPr algn="just"/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Імуномодулююча активність </a:t>
            </a:r>
            <a:r>
              <a:rPr lang="uk-UA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фактор активації тромбоцитів, інтерлейкін 10, поліненасичені жирні кислоти. Допомагають захистити від НЕК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Фактори, що сприяють розвитку та функціонуванню ШКТ</a:t>
            </a:r>
            <a:r>
              <a:rPr lang="uk-UA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протеази,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інсуліноподібні фактори росту, шлунково-кишкові медіатори та амінокислоти, що стимулюють зростання ентероцитів.</a:t>
            </a:r>
          </a:p>
          <a:p>
            <a:pPr algn="just"/>
            <a:r>
              <a:rPr lang="uk-UA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Грудне молоко також впливає на оптимальний </a:t>
            </a:r>
            <a:r>
              <a:rPr lang="uk-UA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кишкового мікробіома</a:t>
            </a:r>
            <a:r>
              <a:rPr lang="uk-UA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1860E-42AB-4449-A04B-03406593C6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936" t="27752" r="10785" b="36279"/>
          <a:stretch/>
        </p:blipFill>
        <p:spPr>
          <a:xfrm>
            <a:off x="564040" y="4307024"/>
            <a:ext cx="2259632" cy="214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14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19AC15-5280-4D48-57A7-8C5A2CCF6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42" y="1430551"/>
            <a:ext cx="3629089" cy="2611097"/>
          </a:xfrm>
        </p:spPr>
        <p:txBody>
          <a:bodyPr>
            <a:noAutofit/>
          </a:bodyPr>
          <a:lstStyle/>
          <a:p>
            <a:pPr algn="ctr"/>
            <a:r>
              <a:rPr lang="ru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 грудного вигодовування</a:t>
            </a:r>
            <a:r>
              <a:rPr lang="ru-UA" dirty="0">
                <a:solidFill>
                  <a:srgbClr val="FF0000"/>
                </a:solidFill>
              </a:rPr>
              <a:t> </a:t>
            </a:r>
            <a:r>
              <a:rPr lang="ru-UA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дитини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28B09D8F-D5B7-7F8E-0FD2-69C605640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947" y="583661"/>
            <a:ext cx="8062297" cy="61663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Нейроповедінкові переваги: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Tx/>
              <a:buFont typeface="Wingdings 3" charset="2"/>
              <a:buChar char=""/>
              <a:tabLst/>
              <a:defRPr/>
            </a:pPr>
            <a:r>
              <a:rPr lang="uk-UA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Ранній контакт шкіра до шкіри між матерями та новонародженими, прикладання дитини до грудей зменшує плач немовлят, підвищує рівень глюкози в крові та сприяє більшій кардіореспіраторній стабільності у пізніх недоношених дітей.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Tx/>
              <a:buFont typeface="Wingdings 3" charset="2"/>
              <a:buChar char=""/>
              <a:tabLst/>
              <a:defRPr/>
            </a:pPr>
            <a:r>
              <a:rPr lang="uk-UA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Забезпечує емоційний контакт та гарний розвиток дитини;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Tx/>
              <a:buFont typeface="Wingdings 3" charset="2"/>
              <a:buChar char=""/>
              <a:tabLst/>
              <a:defRPr/>
            </a:pPr>
            <a:r>
              <a:rPr lang="uk-UA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ГВ має знеболювальну дію-посилення зв'язку між матір'ю та немовлям.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33FF4B-E778-3BB6-EDBD-DC9C48DD87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02" r="12916"/>
          <a:stretch/>
        </p:blipFill>
        <p:spPr>
          <a:xfrm>
            <a:off x="486045" y="4041648"/>
            <a:ext cx="2947482" cy="193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43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19AC15-5280-4D48-57A7-8C5A2CCF6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94" y="1786275"/>
            <a:ext cx="2774592" cy="2143699"/>
          </a:xfrm>
        </p:spPr>
        <p:txBody>
          <a:bodyPr>
            <a:noAutofit/>
          </a:bodyPr>
          <a:lstStyle/>
          <a:p>
            <a:pPr algn="ctr"/>
            <a:r>
              <a:rPr lang="ru-UA"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 грудного вигодовування </a:t>
            </a:r>
            <a:r>
              <a:rPr lang="ru-UA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дитини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28B09D8F-D5B7-7F8E-0FD2-69C605640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486" y="143599"/>
            <a:ext cx="9285514" cy="657080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Профілактика захворювань:</a:t>
            </a:r>
          </a:p>
          <a:p>
            <a:pPr marL="0" indent="0" algn="ctr">
              <a:buNone/>
            </a:pPr>
            <a:endParaRPr lang="uk-UA" sz="2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13" indent="-265113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Гастроентериту та діареї; Респіраторних захворювань</a:t>
            </a:r>
          </a:p>
          <a:p>
            <a:pPr marL="265113" indent="-265113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Середнього отиту; Інфекції сечовивідних шляхів</a:t>
            </a:r>
          </a:p>
          <a:p>
            <a:pPr marL="265113" indent="-265113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Неонатального сеспису; Синдрому раптової малюкової смерті.</a:t>
            </a:r>
          </a:p>
          <a:p>
            <a:pPr marL="265113" indent="-265113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uk-UA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uk-UA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Допомагає  </a:t>
            </a:r>
            <a:r>
              <a:rPr lang="uk-UA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 щелеп та м'язів язика (покращується ясність мови; захищає від карієсу зубів і зменшується ризик ортодонтичних проблем (неправильного прикусу); </a:t>
            </a:r>
            <a:r>
              <a:rPr lang="uk-UA" sz="2400" dirty="0">
                <a:solidFill>
                  <a:srgbClr val="CEDBE6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Збільшує швидкість спорожнення шлунку</a:t>
            </a:r>
            <a:endParaRPr lang="uk-UA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13" marR="0" lvl="0" indent="-265113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uk-UA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Знижує</a:t>
            </a:r>
            <a:r>
              <a:rPr lang="uk-UA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ризик цукрового діабету 1 типу та ожиріння у старшому віці;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CEDB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гастроентериту та діареї.</a:t>
            </a:r>
          </a:p>
          <a:p>
            <a:pPr marL="160020" indent="-342900"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Грудне молоко стимулює оптимальний ріст, розвиток та функцію ШКТ та впливає на оптимальний розвиток мікробіоти. </a:t>
            </a:r>
          </a:p>
          <a:p>
            <a:pPr marL="160020" indent="-342900"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Грудне молоко легко засвоюється та повноцінно використовується. Містить усі необхідні мікроелементи та вітаміни.</a:t>
            </a:r>
          </a:p>
          <a:p>
            <a:pPr marL="265113" indent="-265113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uk-UA" sz="2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300" dirty="0">
              <a:solidFill>
                <a:schemeClr val="tx1"/>
              </a:solidFill>
            </a:endParaRPr>
          </a:p>
          <a:p>
            <a:pPr algn="just"/>
            <a:endParaRPr lang="uk-UA" sz="2300" dirty="0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33FF4B-E778-3BB6-EDBD-DC9C48DD87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02" r="12916"/>
          <a:stretch/>
        </p:blipFill>
        <p:spPr>
          <a:xfrm>
            <a:off x="252466" y="4104030"/>
            <a:ext cx="2654020" cy="166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586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19AC15-5280-4D48-57A7-8C5A2CCF6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65" y="1442446"/>
            <a:ext cx="3151446" cy="2331886"/>
          </a:xfrm>
        </p:spPr>
        <p:txBody>
          <a:bodyPr>
            <a:noAutofit/>
          </a:bodyPr>
          <a:lstStyle/>
          <a:p>
            <a:pPr algn="ctr"/>
            <a:r>
              <a:rPr lang="ru-UA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 грудного вигодовування </a:t>
            </a:r>
            <a:r>
              <a:rPr lang="ru-UA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A62ECB-FB49-30E0-E495-98F4671C9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4810" y="296316"/>
            <a:ext cx="8225979" cy="6264790"/>
          </a:xfrm>
        </p:spPr>
        <p:txBody>
          <a:bodyPr>
            <a:normAutofit/>
          </a:bodyPr>
          <a:lstStyle/>
          <a:p>
            <a:pPr algn="just"/>
            <a:r>
              <a:rPr lang="uk-UA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 ризику післяпологової крововтрати (завдяки дії окситоцину впливає на скорочення матки);</a:t>
            </a:r>
          </a:p>
          <a:p>
            <a:pPr algn="just"/>
            <a:r>
              <a:rPr lang="uk-UA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 уникнути повторної вагітності у ранні терміни після народження дитини (післяпологова контрацепція – затримка повернення овуляції); </a:t>
            </a:r>
          </a:p>
          <a:p>
            <a:pPr algn="just"/>
            <a:r>
              <a:rPr lang="uk-UA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Знижує ризик надмірної ваги, набраної під час вагітності, а також розривів м'яких тканин стегон (стрії) у пізньому віці; </a:t>
            </a:r>
          </a:p>
          <a:p>
            <a:pPr algn="just"/>
            <a:r>
              <a:rPr lang="uk-UA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Довготривалі: зниження ризику злоякісних пухлин молочної залози, яєчників, ендометрію, гіпертонії та цукрового діабету 2 типу.</a:t>
            </a:r>
          </a:p>
          <a:p>
            <a:pPr marL="0" indent="0">
              <a:buNone/>
            </a:pPr>
            <a:endParaRPr lang="ru-RU" sz="2400" dirty="0">
              <a:effectLst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764176-3217-8DA5-FE6D-FD2923DFA1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82" r="17849"/>
          <a:stretch/>
        </p:blipFill>
        <p:spPr>
          <a:xfrm>
            <a:off x="431211" y="4127053"/>
            <a:ext cx="3049464" cy="219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97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19AC15-5280-4D48-57A7-8C5A2CCF6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57" y="1432280"/>
            <a:ext cx="3127854" cy="2743701"/>
          </a:xfrm>
        </p:spPr>
        <p:txBody>
          <a:bodyPr>
            <a:noAutofit/>
          </a:bodyPr>
          <a:lstStyle/>
          <a:p>
            <a:pPr algn="ctr"/>
            <a:r>
              <a:rPr lang="ru-UA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 грудного вигодовування </a:t>
            </a:r>
            <a:r>
              <a:rPr lang="ru-UA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</a:t>
            </a:r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UA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A62ECB-FB49-30E0-E495-98F4671C9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2686" y="252920"/>
            <a:ext cx="8140390" cy="5158260"/>
          </a:xfrm>
        </p:spPr>
        <p:txBody>
          <a:bodyPr>
            <a:noAutofit/>
          </a:bodyPr>
          <a:lstStyle/>
          <a:p>
            <a:pPr algn="just"/>
            <a:r>
              <a:rPr lang="uk-UA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Грудне молоко завжди готове і годування грудьми - просто, для нього не потрібно підготовки або пристроїв. </a:t>
            </a:r>
          </a:p>
          <a:p>
            <a:pPr algn="just"/>
            <a:r>
              <a:rPr lang="uk-UA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дитина не вигодовується грудьми, то її сім'ї потрібно купувати штучні суміші, витрачати час на приготування її та утримання пристосувань для годування в чистоті. </a:t>
            </a:r>
          </a:p>
          <a:p>
            <a:pPr algn="just"/>
            <a:r>
              <a:rPr lang="uk-UA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Дитина, яка не вигодовується грудьми, часто хворіє, тому можуть бути витрати у доході сім'ї, оскільки батькам доведеться дбати про хвору дитину, витрачатися на покупку ліків. </a:t>
            </a:r>
          </a:p>
          <a:p>
            <a:pPr algn="just"/>
            <a:r>
              <a:rPr lang="uk-UA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Матері, які годують дитину грудьми, з меншою ймовірністю залишають дитину або виявляють насильство щодо неї (зниження ризику жорстокого поводження та зневаги).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A9F8F8-0A51-92F4-2843-C86E54C80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45" y="4590242"/>
            <a:ext cx="3127854" cy="195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17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B24739-00B1-4C10-891F-A8BC8A8DF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93" y="1303506"/>
            <a:ext cx="3149500" cy="2741617"/>
          </a:xfrm>
        </p:spPr>
        <p:txBody>
          <a:bodyPr>
            <a:normAutofit fontScale="90000"/>
          </a:bodyPr>
          <a:lstStyle/>
          <a:p>
            <a:pPr algn="ctr"/>
            <a:br>
              <a:rPr lang="uk-UA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Початок грудного вигодовування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0244B56-DA79-43D1-80D5-AED177D0A2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5193" y="1"/>
            <a:ext cx="8350177" cy="6858000"/>
          </a:xfrm>
        </p:spPr>
      </p:pic>
    </p:spTree>
    <p:extLst>
      <p:ext uri="{BB962C8B-B14F-4D97-AF65-F5344CB8AC3E}">
        <p14:creationId xmlns:p14="http://schemas.microsoft.com/office/powerpoint/2010/main" val="7545749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Другая 2">
      <a:dk1>
        <a:srgbClr val="FFFFFF"/>
      </a:dk1>
      <a:lt1>
        <a:sysClr val="window" lastClr="FFFFFF"/>
      </a:lt1>
      <a:dk2>
        <a:srgbClr val="FFFFFF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1C5D7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2082</Words>
  <Application>Microsoft Office PowerPoint</Application>
  <PresentationFormat>Широкий екран</PresentationFormat>
  <Paragraphs>225</Paragraphs>
  <Slides>26</Slides>
  <Notes>21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33" baseType="lpstr"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01-07 серпня 2025 року: Всесвітній і Всеукраїнський тиждень підтримки грудного вигодовування-«Пріоритет грудному  вигодовуванню: створюємо стійкі системи підтримки»</vt:lpstr>
      <vt:lpstr>      Топографія</vt:lpstr>
      <vt:lpstr>Структура молочної залози</vt:lpstr>
      <vt:lpstr>Біологічно активні компоненти грудного молока </vt:lpstr>
      <vt:lpstr>Переваги грудного вигодовування для дитини</vt:lpstr>
      <vt:lpstr>Переваги грудного вигодовування для дитини</vt:lpstr>
      <vt:lpstr>Переваги грудного вигодовування для мами</vt:lpstr>
      <vt:lpstr>Переваги грудного вигодовування для родини</vt:lpstr>
      <vt:lpstr>  Початок грудного вигодовування</vt:lpstr>
      <vt:lpstr> Ключові цілі для оптимізації грудного вигодовування</vt:lpstr>
      <vt:lpstr>Оцінка грудного вигодовування</vt:lpstr>
      <vt:lpstr>Ознаки грудного вигодовування </vt:lpstr>
      <vt:lpstr>Ознаки грудного вигодовування </vt:lpstr>
      <vt:lpstr>Ознаки грудного вигодовування </vt:lpstr>
      <vt:lpstr>Ознаки грудного вигодовування </vt:lpstr>
      <vt:lpstr>Ознаки грудного вигодовування </vt:lpstr>
      <vt:lpstr>Рефлекс виділення молока: Пусковою ланкою є подразнення області соска та ареоли при активному смоктанні. </vt:lpstr>
      <vt:lpstr>Біль під час годування</vt:lpstr>
      <vt:lpstr>Ефективне прикладання дитини </vt:lpstr>
      <vt:lpstr> Чуйне годування</vt:lpstr>
      <vt:lpstr>Презентація PowerPoint</vt:lpstr>
      <vt:lpstr>Презентація PowerPoint</vt:lpstr>
      <vt:lpstr>Презентація PowerPoint</vt:lpstr>
      <vt:lpstr>    План дій медичної сестри при проблемах ВГВ</vt:lpstr>
      <vt:lpstr>ПОГОВОРИМО! КОНСУЛЬТУЄМО:</vt:lpstr>
      <vt:lpstr>  Грудне вигодовування – не тільки про їжу !!!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Раннє дитинство- час нескінченних можливостей</dc:title>
  <dc:creator>пользователь Microsoft Office</dc:creator>
  <cp:lastModifiedBy>РАХНО Марина Владимировна</cp:lastModifiedBy>
  <cp:revision>267</cp:revision>
  <dcterms:created xsi:type="dcterms:W3CDTF">2022-06-05T21:36:41Z</dcterms:created>
  <dcterms:modified xsi:type="dcterms:W3CDTF">2025-07-30T07:09:29Z</dcterms:modified>
</cp:coreProperties>
</file>